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0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7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90.xml"/>
  <Override ContentType="application/vnd.openxmlformats-officedocument.presentationml.slide+xml" PartName="/ppt/slides/slide56.xml"/>
  <Override ContentType="application/vnd.openxmlformats-officedocument.presentationml.slide+xml" PartName="/ppt/slides/slide24.xml"/>
  <Override ContentType="application/vnd.openxmlformats-officedocument.presentationml.slide+xml" PartName="/ppt/slides/slide61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68.xml"/>
  <Override ContentType="application/vnd.openxmlformats-officedocument.presentationml.slide+xml" PartName="/ppt/slides/slide85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78.xml"/>
  <Override ContentType="application/vnd.openxmlformats-officedocument.presentationml.slide+xml" PartName="/ppt/slides/slide44.xml"/>
  <Override ContentType="application/vnd.openxmlformats-officedocument.presentationml.slide+xml" PartName="/ppt/slides/slide72.xml"/>
  <Override ContentType="application/vnd.openxmlformats-officedocument.presentationml.slide+xml" PartName="/ppt/slides/slide46.xml"/>
  <Override ContentType="application/vnd.openxmlformats-officedocument.presentationml.slide+xml" PartName="/ppt/slides/slide71.xml"/>
  <Override ContentType="application/vnd.openxmlformats-officedocument.presentationml.slide+xml" PartName="/ppt/slides/slide39.xml"/>
  <Override ContentType="application/vnd.openxmlformats-officedocument.presentationml.slide+xml" PartName="/ppt/slides/slide80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74.xml"/>
  <Override ContentType="application/vnd.openxmlformats-officedocument.presentationml.slide+xml" PartName="/ppt/slides/slide79.xml"/>
  <Override ContentType="application/vnd.openxmlformats-officedocument.presentationml.slide+xml" PartName="/ppt/slides/slide89.xml"/>
  <Override ContentType="application/vnd.openxmlformats-officedocument.presentationml.slide+xml" PartName="/ppt/slides/slide5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73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75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62.xml"/>
  <Override ContentType="application/vnd.openxmlformats-officedocument.presentationml.slide+xml" PartName="/ppt/slides/slide69.xml"/>
  <Override ContentType="application/vnd.openxmlformats-officedocument.presentationml.slide+xml" PartName="/ppt/slides/slide65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67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54.xml"/>
  <Override ContentType="application/vnd.openxmlformats-officedocument.presentationml.slide+xml" PartName="/ppt/slides/slide17.xml"/>
  <Override ContentType="application/vnd.openxmlformats-officedocument.presentationml.slide+xml" PartName="/ppt/slides/slide87.xml"/>
  <Override ContentType="application/vnd.openxmlformats-officedocument.presentationml.slide+xml" PartName="/ppt/slides/slide86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60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88.xml"/>
  <Override ContentType="application/vnd.openxmlformats-officedocument.presentationml.slide+xml" PartName="/ppt/slides/slide81.xml"/>
  <Override ContentType="application/vnd.openxmlformats-officedocument.presentationml.slide+xml" PartName="/ppt/slides/slide57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64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66.xml"/>
  <Override ContentType="application/vnd.openxmlformats-officedocument.presentationml.slide+xml" PartName="/ppt/slides/slide84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76.xml"/>
  <Override ContentType="application/vnd.openxmlformats-officedocument.presentationml.slide+xml" PartName="/ppt/slides/slide59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83.xml"/>
  <Override ContentType="application/vnd.openxmlformats-officedocument.presentationml.slide+xml" PartName="/ppt/slides/slide82.xml"/>
  <Override ContentType="application/vnd.openxmlformats-officedocument.presentationml.slide+xml" PartName="/ppt/slides/slide41.xml"/>
  <Override ContentType="application/vnd.openxmlformats-officedocument.presentationml.slide+xml" PartName="/ppt/slides/slide55.xml"/>
  <Override ContentType="application/vnd.openxmlformats-officedocument.presentationml.slide+xml" PartName="/ppt/slides/slide5.xml"/>
  <Override ContentType="application/vnd.openxmlformats-officedocument.presentationml.slide+xml" PartName="/ppt/slides/slide6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71" Type="http://schemas.openxmlformats.org/officeDocument/2006/relationships/slide" Target="slides/slide66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2" Type="http://schemas.openxmlformats.org/officeDocument/2006/relationships/presProps" Target="presProps.xml"/><Relationship Id="rId1" Type="http://schemas.openxmlformats.org/officeDocument/2006/relationships/theme" Target="theme/theme2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1" Type="http://schemas.openxmlformats.org/officeDocument/2006/relationships/slide" Target="slides/slide36.xml"/><Relationship Id="rId3" Type="http://schemas.openxmlformats.org/officeDocument/2006/relationships/tableStyles" Target="tableStyles.xml"/><Relationship Id="rId42" Type="http://schemas.openxmlformats.org/officeDocument/2006/relationships/slide" Target="slides/slide37.xml"/><Relationship Id="rId80" Type="http://schemas.openxmlformats.org/officeDocument/2006/relationships/slide" Target="slides/slide75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82" Type="http://schemas.openxmlformats.org/officeDocument/2006/relationships/slide" Target="slides/slide77.xml"/><Relationship Id="rId45" Type="http://schemas.openxmlformats.org/officeDocument/2006/relationships/slide" Target="slides/slide40.xml"/><Relationship Id="rId81" Type="http://schemas.openxmlformats.org/officeDocument/2006/relationships/slide" Target="slides/slide76.xml"/><Relationship Id="rId46" Type="http://schemas.openxmlformats.org/officeDocument/2006/relationships/slide" Target="slides/slide41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9" Type="http://schemas.openxmlformats.org/officeDocument/2006/relationships/slide" Target="slides/slide4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6" Type="http://schemas.openxmlformats.org/officeDocument/2006/relationships/slide" Target="slides/slide1.xml"/><Relationship Id="rId87" Type="http://schemas.openxmlformats.org/officeDocument/2006/relationships/slide" Target="slides/slide82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19" Type="http://schemas.openxmlformats.org/officeDocument/2006/relationships/slide" Target="slides/slide14.xml"/><Relationship Id="rId93" Type="http://schemas.openxmlformats.org/officeDocument/2006/relationships/slide" Target="slides/slide88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69" Type="http://schemas.openxmlformats.org/officeDocument/2006/relationships/slide" Target="slides/slide64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60" Type="http://schemas.openxmlformats.org/officeDocument/2006/relationships/slide" Target="slides/slide55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Outline notes coming soon.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01.png"/><Relationship Id="rId3" Type="http://schemas.openxmlformats.org/officeDocument/2006/relationships/image" Target="../media/image37.png"/><Relationship Id="rId9" Type="http://schemas.openxmlformats.org/officeDocument/2006/relationships/image" Target="../media/image03.png"/><Relationship Id="rId6" Type="http://schemas.openxmlformats.org/officeDocument/2006/relationships/image" Target="../media/image00.png"/><Relationship Id="rId5" Type="http://schemas.openxmlformats.org/officeDocument/2006/relationships/hyperlink" Target="http://caffe.berkeleyvision.org/" TargetMode="External"/><Relationship Id="rId8" Type="http://schemas.openxmlformats.org/officeDocument/2006/relationships/image" Target="../media/image02.png"/><Relationship Id="rId7" Type="http://schemas.openxmlformats.org/officeDocument/2006/relationships/hyperlink" Target="https://github.com/BVLC/caffe" TargetMode="Externa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s://sites.google.com/site/deeplearningcvpr2014/" TargetMode="Externa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learning.net/software/theano/" TargetMode="External"/><Relationship Id="rId3" Type="http://schemas.openxmlformats.org/officeDocument/2006/relationships/hyperlink" Target="http://torch.ch/" TargetMode="External"/><Relationship Id="rId5" Type="http://schemas.openxmlformats.org/officeDocument/2006/relationships/hyperlink" Target="https://code.google.com/p/cuda-convnet2/" TargetMode="Externa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Relationship Id="rId3" Type="http://schemas.openxmlformats.org/officeDocument/2006/relationships/hyperlink" Target="https://github.com/BVLC/caffe/pulse/monthly" TargetMode="Externa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s://github.com/BVLC/caffe/wiki/Model-Zoo" TargetMode="Externa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hyperlink" Target="https://developers.google.com/protocol-buffers/" TargetMode="Externa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s://developers.google.com/protocol-buffers/" TargetMode="Externa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9.png"/><Relationship Id="rId3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VLC/caffe/wiki/Development-Hints#developing-new-layers" TargetMode="Externa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affe.berkeleyvision.org/gathered/examples/mnist.html" TargetMode="External"/><Relationship Id="rId3" Type="http://schemas.openxmlformats.org/officeDocument/2006/relationships/hyperlink" Target="http://nbviewer.ipython.org/github/BVLC/caffe/blob/dev/examples/hdf5_classification.ipynb" TargetMode="Externa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affe.berkeleyvision.org/#notebook-examples" TargetMode="External"/><Relationship Id="rId3" Type="http://schemas.openxmlformats.org/officeDocument/2006/relationships/hyperlink" Target="http://caffe.berkeleyvision.org/tutorial/" TargetMode="External"/><Relationship Id="rId6" Type="http://schemas.openxmlformats.org/officeDocument/2006/relationships/hyperlink" Target="https://gitter.im/BVLC/caffe" TargetMode="External"/><Relationship Id="rId5" Type="http://schemas.openxmlformats.org/officeDocument/2006/relationships/hyperlink" Target="https://groups.google.com/forum/#!forum/caffe-users" TargetMode="Externa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Relationship Id="rId3" Type="http://schemas.openxmlformats.org/officeDocument/2006/relationships/hyperlink" Target="http://demo.caffe.berkeleyvision.org/" TargetMode="Externa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hyperlink" Target="http://places.csail.mit.edu/" TargetMode="Externa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7.png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bgirshick/rcnn" TargetMode="External"/><Relationship Id="rId3" Type="http://schemas.openxmlformats.org/officeDocument/2006/relationships/hyperlink" Target="http://nbviewer.ipython.org/github/BVLC/caffe/blob/dev/examples/detection.ipynb" TargetMode="External"/><Relationship Id="rId5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mo.vislab.berkeleyvision.org/results/flickr_mar23/caffe_fc6%20None%20vw/style_Vintage/test/all/positive/decreasing/1" TargetMode="External"/><Relationship Id="rId3" Type="http://schemas.openxmlformats.org/officeDocument/2006/relationships/image" Target="../media/image100.png"/><Relationship Id="rId9" Type="http://schemas.openxmlformats.org/officeDocument/2006/relationships/hyperlink" Target="http://demo.vislab.berkeleyvision.org/" TargetMode="External"/><Relationship Id="rId6" Type="http://schemas.openxmlformats.org/officeDocument/2006/relationships/hyperlink" Target="http://demo.vislab.berkeleyvision.org/results/flickr_mar23/caffe_fc6%20None%20vw/style_Noir/test/all/positive/decreasing/1" TargetMode="External"/><Relationship Id="rId5" Type="http://schemas.openxmlformats.org/officeDocument/2006/relationships/hyperlink" Target="http://demo.vislab.berkeleyvision.org/results/flickr_mar23/caffe_fc6%20None%20vw/style_Long_Exposure/test/all/positive/decreasing/1" TargetMode="External"/><Relationship Id="rId8" Type="http://schemas.openxmlformats.org/officeDocument/2006/relationships/hyperlink" Target="http://demo.vislab.berkeleyvision.org/results/flickr_mar23/caffe_fc6%20None%20vw/style_Macro/test/all/positive/decreasing/1" TargetMode="External"/><Relationship Id="rId7" Type="http://schemas.openxmlformats.org/officeDocument/2006/relationships/hyperlink" Target="http://demo.vislab.berkeleyvision.org/results/flickr_mar23/caffe_fc6%20None%20vw/style_Pastel/test/all/positive/decreasing/1" TargetMode="External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hyperlink" Target="http://petewarden.com/2014/10/25/how-to-run-the-caffe-deep-learning-vision-library-on-nvidias-jetson-mobile-gpu-board/" TargetMode="External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Relationship Id="rId3" Type="http://schemas.openxmlformats.org/officeDocument/2006/relationships/hyperlink" Target="http://nbviewer.ipython.org/github/BVLC/caffe/blob/dev/examples/filter_visualization.ipynb" TargetMode="External"/><Relationship Id="rId6" Type="http://schemas.openxmlformats.org/officeDocument/2006/relationships/image" Target="../media/image92.png"/><Relationship Id="rId5" Type="http://schemas.openxmlformats.org/officeDocument/2006/relationships/image" Target="../media/image98.png"/><Relationship Id="rId7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bviewer.ipython.org/github/BVLC/caffe/blob/dev/examples/net_surgery.ipynb" TargetMode="Externa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102.png"/><Relationship Id="rId6" Type="http://schemas.openxmlformats.org/officeDocument/2006/relationships/image" Target="../media/image39.png"/><Relationship Id="rId5" Type="http://schemas.openxmlformats.org/officeDocument/2006/relationships/image" Target="../media/image38.jpg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tutorial.caffe.berkeleyvision.org/gathered/examples/finetune_flickr_style.html" TargetMode="External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59.png"/><Relationship Id="rId6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papers.nips.cc/paper/4824-imagenet-classification-with-deep-convolutional-neural-networks.pdf" TargetMode="Externa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7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gicbroom.info/Papers/DuchiHaSi10.pdf" TargetMode="Externa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/Relationships>
</file>

<file path=ppt/slides/_rels/slide7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71.png"/></Relationships>
</file>

<file path=ppt/slides/_rels/slide7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s://github.com/BVLC/caffe/pull/1148" TargetMode="External"/></Relationships>
</file>

<file path=ppt/slides/_rels/slide8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2.png"/><Relationship Id="rId6" Type="http://schemas.openxmlformats.org/officeDocument/2006/relationships/hyperlink" Target="https://github.com/BVLC/caffe/wiki/Model-Zoo#fully-convolutional-semantic-segmentation-models-fcn-xs" TargetMode="External"/><Relationship Id="rId5" Type="http://schemas.openxmlformats.org/officeDocument/2006/relationships/hyperlink" Target="http://arxiv.org/abs/1411.4038" TargetMode="External"/></Relationships>
</file>

<file path=ppt/slides/_rels/slide8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76.png"/><Relationship Id="rId6" Type="http://schemas.openxmlformats.org/officeDocument/2006/relationships/hyperlink" Target="http://jeffdonahue.com/lrcn/" TargetMode="External"/><Relationship Id="rId5" Type="http://schemas.openxmlformats.org/officeDocument/2006/relationships/hyperlink" Target="http://arxiv.org/abs/1411.4389" TargetMode="External"/></Relationships>
</file>

<file path=ppt/slides/_rels/slide8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79.png"/></Relationships>
</file>

<file path=ppt/slides/_rels/slide8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<Relationships xmlns="http://schemas.openxmlformats.org/package/2006/relationships"><Relationship Id="rId12" Type="http://schemas.openxmlformats.org/officeDocument/2006/relationships/image" Target="../media/image96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Relationship Id="rId10" Type="http://schemas.openxmlformats.org/officeDocument/2006/relationships/hyperlink" Target="https://github.com/BVLC/caffe/graphs/contributors" TargetMode="External"/><Relationship Id="rId4" Type="http://schemas.openxmlformats.org/officeDocument/2006/relationships/image" Target="../media/image77.jpg"/><Relationship Id="rId11" Type="http://schemas.openxmlformats.org/officeDocument/2006/relationships/image" Target="../media/image82.png"/><Relationship Id="rId3" Type="http://schemas.openxmlformats.org/officeDocument/2006/relationships/image" Target="../media/image97.jpg"/><Relationship Id="rId9" Type="http://schemas.openxmlformats.org/officeDocument/2006/relationships/image" Target="../media/image99.png"/><Relationship Id="rId6" Type="http://schemas.openxmlformats.org/officeDocument/2006/relationships/image" Target="../media/image80.jpg"/><Relationship Id="rId5" Type="http://schemas.openxmlformats.org/officeDocument/2006/relationships/image" Target="../media/image78.jpg"/><Relationship Id="rId8" Type="http://schemas.openxmlformats.org/officeDocument/2006/relationships/image" Target="../media/image81.jpg"/><Relationship Id="rId7" Type="http://schemas.openxmlformats.org/officeDocument/2006/relationships/image" Target="../media/image83.jpg"/></Relationships>
</file>

<file path=ppt/slides/_rels/slide89.xml.rels><?xml version="1.0" encoding="UTF-8" standalone="yes"?><Relationships xmlns="http://schemas.openxmlformats.org/package/2006/relationships"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93.png"/><Relationship Id="rId4" Type="http://schemas.openxmlformats.org/officeDocument/2006/relationships/image" Target="../media/image85.png"/><Relationship Id="rId11" Type="http://schemas.openxmlformats.org/officeDocument/2006/relationships/image" Target="../media/image95.png"/><Relationship Id="rId3" Type="http://schemas.openxmlformats.org/officeDocument/2006/relationships/image" Target="../media/image84.png"/><Relationship Id="rId9" Type="http://schemas.openxmlformats.org/officeDocument/2006/relationships/image" Target="../media/image91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ttrent.com/" TargetMode="External"/><Relationship Id="rId3" Type="http://schemas.openxmlformats.org/officeDocument/2006/relationships/hyperlink" Target="http://sergeykarayev.com/" TargetMode="External"/><Relationship Id="rId9" Type="http://schemas.openxmlformats.org/officeDocument/2006/relationships/hyperlink" Target="http://www.adobe.com/technology/people/seattle/holger-winnemoeller.html" TargetMode="External"/><Relationship Id="rId6" Type="http://schemas.openxmlformats.org/officeDocument/2006/relationships/hyperlink" Target="http://www.agarwala.org/" TargetMode="External"/><Relationship Id="rId5" Type="http://schemas.openxmlformats.org/officeDocument/2006/relationships/hyperlink" Target="http://helenhan.me/" TargetMode="External"/><Relationship Id="rId8" Type="http://schemas.openxmlformats.org/officeDocument/2006/relationships/hyperlink" Target="http://www.dgp.toronto.edu/~hertzman/" TargetMode="External"/><Relationship Id="rId7" Type="http://schemas.openxmlformats.org/officeDocument/2006/relationships/hyperlink" Target="http://www.eecs.berkeley.edu/~trev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x="685800" y="65467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/>
              <a:t>DIY Deep Learning for Vision:</a:t>
            </a:r>
          </a:p>
          <a:p>
            <a:pPr algn="ctr">
              <a:spcBef>
                <a:spcPts val="0"/>
              </a:spcBef>
              <a:buNone/>
            </a:pPr>
            <a:r>
              <a:rPr lang="en"/>
              <a:t>a Hands-On Tutorial with Caffe</a:t>
            </a:r>
          </a:p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2345825" y="3770000"/>
            <a:ext cx="4404299" cy="82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Evan Shelhamer, Jeff Donahue, Jonathan Long, Yangqing Jia,</a:t>
            </a:r>
            <a:br>
              <a:rPr lang="en"/>
            </a:br>
            <a:r>
              <a:rPr lang="en"/>
              <a:t>Ross Girshick</a:t>
            </a:r>
          </a:p>
          <a:p>
            <a:pPr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82" y="1393575"/>
            <a:ext cx="5157119" cy="235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/>
        </p:nvSpPr>
        <p:spPr>
          <a:xfrm>
            <a:off x="32400" y="4224200"/>
            <a:ext cx="16289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Look for further details in the </a:t>
            </a:r>
            <a:b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outline notes</a:t>
            </a:r>
          </a:p>
        </p:txBody>
      </p:sp>
      <p:sp>
        <p:nvSpPr>
          <p:cNvPr id="27" name="Shape 27"/>
          <p:cNvSpPr/>
          <p:nvPr/>
        </p:nvSpPr>
        <p:spPr>
          <a:xfrm rot="5400000">
            <a:off x="1666350" y="4590650"/>
            <a:ext cx="454199" cy="46409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" name="Shape 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875" y="1217662"/>
            <a:ext cx="11715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6952100" y="2343150"/>
            <a:ext cx="18530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caffe.berkeleyvision.org</a:t>
            </a:r>
          </a:p>
        </p:txBody>
      </p:sp>
      <p:pic>
        <p:nvPicPr>
          <p:cNvPr id="30" name="Shape 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6225" y="2794337"/>
            <a:ext cx="9048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6952112" y="3699225"/>
            <a:ext cx="18530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github.com/BVLC/caffe</a:t>
            </a:r>
          </a:p>
        </p:txBody>
      </p:sp>
      <p:pic>
        <p:nvPicPr>
          <p:cNvPr id="32" name="Shape 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2112" y="4184562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3000" y="4160737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/>
              <a:t>Convolutional Neural Nets (CNNs): 1989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49075" y="4072575"/>
            <a:ext cx="5076000" cy="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LeNet: a layered model composed of convolution and subsampling operations followed by a holistic representation and ultimately a classifier for handwritten digits. [ LeNet ]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0" y="1263125"/>
            <a:ext cx="7525024" cy="22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/>
              <a:t>Convolutional Nets: 2012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49075" y="4072575"/>
            <a:ext cx="4916400" cy="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AlexNet: a layered model composed of convolution, subsampling, and further operations followed by a holistic representation and all-in-all a landmark classifier 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ILSVRC12. [ AlexNet ]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75" y="1270450"/>
            <a:ext cx="69246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5565475" y="4072575"/>
            <a:ext cx="3578400" cy="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+ data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+ gpu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+ non-saturating nonlinearity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+ regularization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/>
              <a:t>Convolutional Nets: 2012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175475" y="1682750"/>
            <a:ext cx="4916400" cy="195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AlexNet: a layered model composed of convolution, pooling, and further operations followed by a holistic representation and all-in-all a landmark classifier 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ILSVRC12. [ AlexNet 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fully-connected “FULL” layers are linear classifiers / matrix multiplications. ReLU are rectified-linear non-linearities on the output of layers.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25" y="1195125"/>
            <a:ext cx="3354925" cy="35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4606425" y="4810250"/>
            <a:ext cx="4403400" cy="2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200"/>
              <a:t>figure credit Y. LeCun and M.A. Ranzato, ICML ‘13 tutorial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61825" y="4695625"/>
            <a:ext cx="1574999" cy="2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parameters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2789925" y="4695625"/>
            <a:ext cx="1574999" cy="2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FLOPs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Convolutional Nets: 2014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649075" y="3996375"/>
            <a:ext cx="4916400" cy="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ILSVRC14 Winners: </a:t>
            </a:r>
            <a:r>
              <a:rPr b="1" lang="en"/>
              <a:t>~6.6% Top-5 error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GoogLeNet: composition of multi-scale dimension-reduced modules (pictured)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VGG: 16 layers of 3x3 convolution interleaved with max pooling + 3 fully-connected layers 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5565475" y="4224975"/>
            <a:ext cx="3578400" cy="72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+ depth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+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+ dimensionality reduction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875" y="2232375"/>
            <a:ext cx="3784125" cy="20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31999">
            <a:off x="2485874" y="-1357799"/>
            <a:ext cx="2609849" cy="718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/>
              <a:t>Learning about Deep Learning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57200" y="1485100"/>
            <a:ext cx="6569699" cy="29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Refer to the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Tutorial on Deep Learning for Vision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from CVPR ‘14.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Fundamentals on supervised and unsupervised</a:t>
            </a:r>
            <a:br>
              <a:rPr lang="en" sz="1800"/>
            </a:br>
            <a:r>
              <a:rPr lang="en" sz="1800"/>
              <a:t>deep learning by Marc’Aurelio Ranzato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List of references to explore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Advanced ideas and current research directions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Pairs well with this tutorial!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Deep Learning, as it is executed...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517925" y="1481075"/>
            <a:ext cx="6720299" cy="326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What should a framework handle?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Compositional Models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Decompose the problem and code!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End-to-End Learning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Solve and check!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Vast Space of Architectures and Tasks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Define, experiment, and extend!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-1454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 sz="3000"/>
              <a:t>Frameworks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57200" y="616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Torch7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NYU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scientific computing framework in Lua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supported by Facebook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Theano/Pylearn2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U. Montreal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scientific computing framework in Python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symbolic computation and automatic differentiation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Cuda-Convnet2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Alex Krizhevsky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Very fast on state-of-the-art GPUs with Multi-GPU parallelism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C++ / CUDA library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Framework Comparison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More alike than different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All express deep models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All are nicely open-source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All include scripting for hacking and prototyping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No strict winners – experiment and choose the framework that best fits your work</a:t>
            </a:r>
          </a:p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We like to brew our deep networks with </a:t>
            </a:r>
            <a:r>
              <a:rPr b="1" lang="en" sz="2400"/>
              <a:t>Caffe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lang="en" sz="1800">
                <a:solidFill>
                  <a:srgbClr val="232323"/>
                </a:solidFill>
              </a:rPr>
              <a:t>Expression</a:t>
            </a:r>
            <a:r>
              <a:rPr lang="en" sz="1800">
                <a:solidFill>
                  <a:srgbClr val="232323"/>
                </a:solidFill>
              </a:rPr>
              <a:t>: models + optimizations are plaintext schemas, not code.</a:t>
            </a:r>
          </a:p>
          <a:p>
            <a:pPr indent="-342900" lvl="0" marL="457200" rtl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lang="en" sz="1800">
                <a:solidFill>
                  <a:srgbClr val="232323"/>
                </a:solidFill>
              </a:rPr>
              <a:t>Speed</a:t>
            </a:r>
            <a:r>
              <a:rPr lang="en" sz="1800">
                <a:solidFill>
                  <a:srgbClr val="232323"/>
                </a:solidFill>
              </a:rPr>
              <a:t>: for state-of-the-art models and massive data.</a:t>
            </a:r>
          </a:p>
          <a:p>
            <a:pPr indent="-342900" lvl="0" marL="457200" rtl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lang="en" sz="1800">
                <a:solidFill>
                  <a:srgbClr val="232323"/>
                </a:solidFill>
              </a:rPr>
              <a:t>Modularity</a:t>
            </a:r>
            <a:r>
              <a:rPr lang="en" sz="1800">
                <a:solidFill>
                  <a:srgbClr val="232323"/>
                </a:solidFill>
              </a:rPr>
              <a:t>: to extend to new tasks and settings.</a:t>
            </a:r>
          </a:p>
          <a:p>
            <a:pPr indent="-342900" lvl="0" marL="457200" rtl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lang="en" sz="1800">
                <a:solidFill>
                  <a:srgbClr val="232323"/>
                </a:solidFill>
              </a:rPr>
              <a:t>Openness</a:t>
            </a:r>
            <a:r>
              <a:rPr lang="en" sz="1800">
                <a:solidFill>
                  <a:srgbClr val="232323"/>
                </a:solidFill>
              </a:rPr>
              <a:t>: common code and reference models for reproducibility.</a:t>
            </a:r>
          </a:p>
          <a:p>
            <a:pPr indent="-342900" lvl="0" marL="457200" rtl="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lang="en" sz="1800">
                <a:solidFill>
                  <a:srgbClr val="232323"/>
                </a:solidFill>
              </a:rPr>
              <a:t>Community</a:t>
            </a:r>
            <a:r>
              <a:rPr lang="en" sz="1800">
                <a:solidFill>
                  <a:srgbClr val="232323"/>
                </a:solidFill>
              </a:rPr>
              <a:t>: joint discussion and development through BSD-2 licensing.</a:t>
            </a:r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Why Caffe? In one sip… 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57200" y="1561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So what is Caffe?</a:t>
            </a:r>
          </a:p>
        </p:txBody>
      </p:sp>
      <p:grpSp>
        <p:nvGrpSpPr>
          <p:cNvPr id="173" name="Shape 173"/>
          <p:cNvGrpSpPr/>
          <p:nvPr/>
        </p:nvGrpSpPr>
        <p:grpSpPr>
          <a:xfrm>
            <a:off x="925725" y="3043600"/>
            <a:ext cx="7001325" cy="2023699"/>
            <a:chOff x="925725" y="3101800"/>
            <a:chExt cx="7001325" cy="2023699"/>
          </a:xfrm>
        </p:grpSpPr>
        <p:pic>
          <p:nvPicPr>
            <p:cNvPr id="174" name="Shape 1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8325" y="3101802"/>
              <a:ext cx="1691017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725" y="3101800"/>
              <a:ext cx="1870350" cy="125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Shape 1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1600" y="3160262"/>
              <a:ext cx="1695450" cy="113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Shape 177"/>
            <p:cNvSpPr txBox="1"/>
            <p:nvPr/>
          </p:nvSpPr>
          <p:spPr>
            <a:xfrm>
              <a:off x="1173000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/>
                <a:t>Prototype</a:t>
              </a: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3825937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Training</a:t>
              </a:r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6391425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Deployment</a:t>
              </a:r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2191350" y="4783800"/>
              <a:ext cx="47613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All with essentially the same code!</a:t>
              </a:r>
            </a:p>
          </p:txBody>
        </p:sp>
      </p:grp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789375"/>
            <a:ext cx="8229600" cy="237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/>
              <a:t>Pure C++ / CUDA architecture for deep learning</a:t>
            </a:r>
          </a:p>
          <a:p>
            <a:pPr indent="-3683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200"/>
              <a:t>command line, Python, MATLAB interfaces</a:t>
            </a:r>
          </a:p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/>
              <a:t>Fast, well-tested code</a:t>
            </a:r>
          </a:p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/>
              <a:t>Tools, reference models, demos, and recipes</a:t>
            </a:r>
          </a:p>
          <a:p>
            <a:pPr indent="-3683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/>
              <a:t>Seamless switch between CPU and GPU</a:t>
            </a:r>
          </a:p>
          <a:p>
            <a:pPr indent="-3683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Caffe::set_mode(</a:t>
            </a:r>
            <a:r>
              <a:rPr lang="en" sz="22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Caffe::GPU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50" y="1063375"/>
            <a:ext cx="6850724" cy="35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/>
        </p:nvSpPr>
        <p:spPr>
          <a:xfrm>
            <a:off x="507050" y="4489875"/>
            <a:ext cx="6850800" cy="57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Classes separate in the deep representations and transfer to many tasks.</a:t>
            </a:r>
            <a:br>
              <a:rPr lang="en" sz="1600"/>
            </a:br>
            <a:r>
              <a:rPr lang="en" sz="1600"/>
              <a:t>[DeCAF] [Zeiler-Fergus]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1"/>
            <a:ext cx="8229600" cy="539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2400"/>
              <a:t>Caffe is a Community                                          </a:t>
            </a:r>
            <a:r>
              <a:rPr b="0" lang="en" sz="1400" u="sng">
                <a:solidFill>
                  <a:schemeClr val="hlink"/>
                </a:solidFill>
                <a:hlinkClick r:id="rId3"/>
              </a:rPr>
              <a:t>project pulse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89050"/>
            <a:ext cx="8540827" cy="414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4774900" y="1176900"/>
            <a:ext cx="4143899" cy="3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Caffe offers the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model definitions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optimization settings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pre-trained weights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so you can start right away.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>
              <a:spcBef>
                <a:spcPts val="0"/>
              </a:spcBef>
              <a:buNone/>
            </a:pPr>
            <a:r>
              <a:rPr lang="en" sz="2400"/>
              <a:t>The BVLC models are licensed for unrestricted use.</a:t>
            </a: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Reference Models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25" y="1176900"/>
            <a:ext cx="3904099" cy="339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Caffe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Model Zoo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open collection of deep models to share innovation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 VGG ILSVRC14 + Devil models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 Network-in-Network / CCCP model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/>
              <a:t>- MIT Places scene recognition model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help disseminate and reproduce research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bundled tools for loading and publishing models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Share Your Models! </a:t>
            </a:r>
            <a:r>
              <a:rPr lang="en" sz="1800"/>
              <a:t>with your citation + license of course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Open Model Collection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Architectures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2541500" y="1129575"/>
            <a:ext cx="3290699" cy="103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Weight Sharing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Recurrent (RNNs)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Sequences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7" name="Shape 207"/>
          <p:cNvSpPr txBox="1"/>
          <p:nvPr/>
        </p:nvSpPr>
        <p:spPr>
          <a:xfrm>
            <a:off x="457200" y="4177175"/>
            <a:ext cx="53751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C30000"/>
                </a:solidFill>
              </a:rPr>
              <a:t>Define your own model from our catalogue</a:t>
            </a:r>
            <a:br>
              <a:rPr lang="en" sz="2000">
                <a:solidFill>
                  <a:srgbClr val="C30000"/>
                </a:solidFill>
              </a:rPr>
            </a:br>
            <a:r>
              <a:rPr lang="en" sz="2000">
                <a:solidFill>
                  <a:srgbClr val="C30000"/>
                </a:solidFill>
              </a:rPr>
              <a:t>of layers types and start learning.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541425" y="1129562"/>
            <a:ext cx="1485899" cy="105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DAGs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multi-input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multi-task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25" y="2216375"/>
            <a:ext cx="1105200" cy="1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500" y="2160537"/>
            <a:ext cx="2617650" cy="15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200" y="1779448"/>
            <a:ext cx="2617650" cy="21451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5832200" y="1129575"/>
            <a:ext cx="3290699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Siamese Nets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Distances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60825" y="3735325"/>
            <a:ext cx="1358400" cy="39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200"/>
              <a:t>[ Karpathy14 ]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4045550" y="3735325"/>
            <a:ext cx="1358400" cy="39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[ Sutskever13 ]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7210550" y="3735325"/>
            <a:ext cx="1358400" cy="39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[ Chopra05 ]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Brewing by the Numbers...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Speed with Krizhevsky's 2012 model: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2 ms / image on K40 GPU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 ms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inference with Caffe + cuDNN</a:t>
            </a:r>
          </a:p>
          <a:p>
            <a:pPr indent="-381000" lvl="1" marL="9144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 million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/ day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8-core CPU: ~20 ms/image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9k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lines of C++ code (20k with tests)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75" y="4703500"/>
            <a:ext cx="8584027" cy="3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CAFFE INTRO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Net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0375" y="1441425"/>
            <a:ext cx="4027499" cy="2354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"dummy-net"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"data" …}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"conv" …}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"pool" …}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 more layers …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"loss" …}</a:t>
            </a:r>
          </a:p>
        </p:txBody>
      </p:sp>
      <p:sp>
        <p:nvSpPr>
          <p:cNvPr id="234" name="Shape 234"/>
          <p:cNvSpPr txBox="1"/>
          <p:nvPr>
            <p:ph idx="2" type="body"/>
          </p:nvPr>
        </p:nvSpPr>
        <p:spPr>
          <a:xfrm>
            <a:off x="457200" y="742950"/>
            <a:ext cx="4601400" cy="1074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/>
              <a:t>A network is a set of layers connected as a DAG:</a:t>
            </a:r>
          </a:p>
        </p:txBody>
      </p:sp>
      <p:grpSp>
        <p:nvGrpSpPr>
          <p:cNvPr id="235" name="Shape 235"/>
          <p:cNvGrpSpPr/>
          <p:nvPr/>
        </p:nvGrpSpPr>
        <p:grpSpPr>
          <a:xfrm>
            <a:off x="5309549" y="0"/>
            <a:ext cx="3593199" cy="5143504"/>
            <a:chOff x="5461949" y="0"/>
            <a:chExt cx="3593199" cy="5143504"/>
          </a:xfrm>
        </p:grpSpPr>
        <p:sp>
          <p:nvSpPr>
            <p:cNvPr id="236" name="Shape 236"/>
            <p:cNvSpPr txBox="1"/>
            <p:nvPr/>
          </p:nvSpPr>
          <p:spPr>
            <a:xfrm>
              <a:off x="6162487" y="2646125"/>
              <a:ext cx="1034399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/>
                <a:t>LogReg </a:t>
              </a:r>
              <a:r>
                <a:rPr lang="en" sz="1800">
                  <a:solidFill>
                    <a:schemeClr val="dk1"/>
                  </a:solidFill>
                </a:rPr>
                <a:t>↑</a:t>
              </a: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6369437" y="3999400"/>
              <a:ext cx="1034399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LeNet </a:t>
              </a:r>
              <a:r>
                <a:rPr lang="en" sz="1800">
                  <a:solidFill>
                    <a:schemeClr val="dk1"/>
                  </a:solidFill>
                </a:rPr>
                <a:t>→</a:t>
              </a:r>
            </a:p>
          </p:txBody>
        </p:sp>
        <p:grpSp>
          <p:nvGrpSpPr>
            <p:cNvPr id="238" name="Shape 238"/>
            <p:cNvGrpSpPr/>
            <p:nvPr/>
          </p:nvGrpSpPr>
          <p:grpSpPr>
            <a:xfrm>
              <a:off x="5461949" y="0"/>
              <a:ext cx="3593199" cy="5143504"/>
              <a:chOff x="5385749" y="0"/>
              <a:chExt cx="3593199" cy="5143504"/>
            </a:xfrm>
          </p:grpSpPr>
          <p:pic>
            <p:nvPicPr>
              <p:cNvPr id="239" name="Shape 23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03850" y="205974"/>
                <a:ext cx="885050" cy="43552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Shape 2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598200" y="0"/>
                <a:ext cx="380748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Shape 24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91414" y="205973"/>
                <a:ext cx="1605475" cy="2291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2" name="Shape 242"/>
              <p:cNvSpPr txBox="1"/>
              <p:nvPr/>
            </p:nvSpPr>
            <p:spPr>
              <a:xfrm>
                <a:off x="5385749" y="4561200"/>
                <a:ext cx="3001799" cy="51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r">
                  <a:spcBef>
                    <a:spcPts val="0"/>
                  </a:spcBef>
                  <a:buNone/>
                </a:pPr>
                <a:r>
                  <a:rPr lang="en"/>
                  <a:t>ImageNet, Krizhevsky 2012 </a:t>
                </a:r>
                <a:r>
                  <a:rPr lang="en" sz="1800">
                    <a:solidFill>
                      <a:schemeClr val="dk1"/>
                    </a:solidFill>
                  </a:rPr>
                  <a:t>→</a:t>
                </a:r>
              </a:p>
            </p:txBody>
          </p:sp>
        </p:grpSp>
      </p:grpSp>
      <p:sp>
        <p:nvSpPr>
          <p:cNvPr id="243" name="Shape 243"/>
          <p:cNvSpPr txBox="1"/>
          <p:nvPr>
            <p:ph idx="3" type="body"/>
          </p:nvPr>
        </p:nvSpPr>
        <p:spPr>
          <a:xfrm>
            <a:off x="463600" y="3688500"/>
            <a:ext cx="4601400" cy="1455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Caffe creates and checks the net from the definition.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Data and derivatives flow through the net as </a:t>
            </a:r>
            <a:r>
              <a:rPr i="1" lang="en" sz="1800"/>
              <a:t>blobs</a:t>
            </a:r>
            <a:r>
              <a:rPr lang="en" sz="1800"/>
              <a:t> – a an array interface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Forward / Backward </a:t>
            </a:r>
            <a:r>
              <a:rPr b="0" lang="en" sz="2000"/>
              <a:t>the essential Net computations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25" y="943350"/>
            <a:ext cx="5717475" cy="34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457200" y="4478100"/>
            <a:ext cx="8450700" cy="6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Caffe models are complete machine learning systems for inference and learning.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The computation follows from the model definition. Define the model and run.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C30000"/>
              </a:solidFill>
            </a:endParaRPr>
          </a:p>
        </p:txBody>
      </p: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128200"/>
            <a:ext cx="897624" cy="102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Layer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666750"/>
            <a:ext cx="32132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CONVOLUTION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convolution_param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20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5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stride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1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weight_filler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"xavier"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58" name="Shape 258"/>
          <p:cNvSpPr txBox="1"/>
          <p:nvPr>
            <p:ph idx="2" type="body"/>
          </p:nvPr>
        </p:nvSpPr>
        <p:spPr>
          <a:xfrm>
            <a:off x="3813200" y="666750"/>
            <a:ext cx="23772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name, type, and the connection structure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(input blobs and output blobs)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layer-specific parameters</a:t>
            </a:r>
          </a:p>
        </p:txBody>
      </p:sp>
      <p:grpSp>
        <p:nvGrpSpPr>
          <p:cNvPr id="259" name="Shape 259"/>
          <p:cNvGrpSpPr/>
          <p:nvPr/>
        </p:nvGrpSpPr>
        <p:grpSpPr>
          <a:xfrm>
            <a:off x="3615500" y="799975"/>
            <a:ext cx="121500" cy="3222000"/>
            <a:chOff x="3539300" y="1333375"/>
            <a:chExt cx="121500" cy="3222000"/>
          </a:xfrm>
        </p:grpSpPr>
        <p:sp>
          <p:nvSpPr>
            <p:cNvPr id="260" name="Shape 260"/>
            <p:cNvSpPr/>
            <p:nvPr/>
          </p:nvSpPr>
          <p:spPr>
            <a:xfrm>
              <a:off x="3539300" y="1333375"/>
              <a:ext cx="121500" cy="1064999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3539300" y="2476375"/>
              <a:ext cx="121500" cy="20790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Shape 262"/>
          <p:cNvSpPr txBox="1"/>
          <p:nvPr/>
        </p:nvSpPr>
        <p:spPr>
          <a:xfrm>
            <a:off x="5135900" y="4713850"/>
            <a:ext cx="40626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/>
              <a:t>* Nets + Layers are defined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protobuf</a:t>
            </a:r>
            <a:r>
              <a:rPr lang="en"/>
              <a:t> schema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875" y="1298763"/>
            <a:ext cx="2102349" cy="241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381000" y="4392600"/>
            <a:ext cx="3382799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Every layer type defines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5" name="Shape 265"/>
          <p:cNvSpPr txBox="1"/>
          <p:nvPr/>
        </p:nvSpPr>
        <p:spPr>
          <a:xfrm>
            <a:off x="3676100" y="4158150"/>
            <a:ext cx="15360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- </a:t>
            </a:r>
            <a:r>
              <a:rPr b="1" lang="en" sz="1800">
                <a:solidFill>
                  <a:schemeClr val="dk1"/>
                </a:solidFill>
              </a:rPr>
              <a:t>Setup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- </a:t>
            </a:r>
            <a:r>
              <a:rPr b="1" lang="en" sz="1800">
                <a:solidFill>
                  <a:schemeClr val="dk1"/>
                </a:solidFill>
              </a:rPr>
              <a:t>Forward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- </a:t>
            </a:r>
            <a:r>
              <a:rPr b="1" lang="en" sz="1800">
                <a:solidFill>
                  <a:schemeClr val="dk1"/>
                </a:solidFill>
              </a:rPr>
              <a:t>Backward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Protobuf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666750"/>
            <a:ext cx="32132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"Convolution"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convolution_param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20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stride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weight_filler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"xavier"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5135900" y="4713850"/>
            <a:ext cx="40626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4008050" y="834775"/>
            <a:ext cx="4542599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2400">
                <a:solidFill>
                  <a:schemeClr val="dk1"/>
                </a:solidFill>
              </a:rPr>
              <a:t>Nets + Layers are defined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protobuf</a:t>
            </a:r>
            <a:r>
              <a:rPr lang="en" sz="2400">
                <a:solidFill>
                  <a:schemeClr val="dk1"/>
                </a:solidFill>
              </a:rPr>
              <a:t> schema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>
                <a:solidFill>
                  <a:schemeClr val="dk1"/>
                </a:solidFill>
              </a:rPr>
              <a:t>Net / Layer / Solver schema is defined by </a:t>
            </a:r>
            <a:r>
              <a:rPr b="1" lang="en" sz="2400">
                <a:solidFill>
                  <a:schemeClr val="dk1"/>
                </a:solidFill>
              </a:rPr>
              <a:t>caffe.proto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>
                <a:solidFill>
                  <a:schemeClr val="dk1"/>
                </a:solidFill>
              </a:rPr>
              <a:t>Consult this definition for all the configuration options (inline comments explain it)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</a:p>
        </p:txBody>
      </p:sp>
      <p:sp>
        <p:nvSpPr>
          <p:cNvPr id="46" name="Shape 46"/>
          <p:cNvSpPr txBox="1"/>
          <p:nvPr/>
        </p:nvSpPr>
        <p:spPr>
          <a:xfrm>
            <a:off x="507050" y="4709825"/>
            <a:ext cx="4826699" cy="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Rich visual structure of features deep in hierarchy.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975" y="1135250"/>
            <a:ext cx="2366903" cy="35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75" y="1063375"/>
            <a:ext cx="4766125" cy="2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/>
        </p:nvSpPr>
        <p:spPr>
          <a:xfrm>
            <a:off x="4615600" y="3804450"/>
            <a:ext cx="8705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[R-CNN]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6793450" y="4871175"/>
            <a:ext cx="12578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[Zeiler-Fergus]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507050" y="3727875"/>
            <a:ext cx="2910000" cy="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Maximal activations of pool</a:t>
            </a:r>
            <a:r>
              <a:rPr baseline="-25000" lang="en"/>
              <a:t>5</a:t>
            </a:r>
            <a:r>
              <a:rPr lang="en"/>
              <a:t> units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5450275" y="4604400"/>
            <a:ext cx="2520299" cy="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conv</a:t>
            </a:r>
            <a:r>
              <a:rPr baseline="-25000" lang="en"/>
              <a:t>5 </a:t>
            </a:r>
            <a:r>
              <a:rPr lang="en"/>
              <a:t>DeConv visualization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457200" y="1426650"/>
            <a:ext cx="3801599" cy="2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999999"/>
                </a:solidFill>
              </a:rPr>
              <a:t>Setup</a:t>
            </a:r>
            <a:r>
              <a:rPr lang="en" sz="1800"/>
              <a:t>: run once for initialization.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Forward</a:t>
            </a:r>
            <a:r>
              <a:rPr lang="en" sz="1800"/>
              <a:t>: make output given input.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C30000"/>
                </a:solidFill>
              </a:rPr>
              <a:t>Backward</a:t>
            </a:r>
            <a:r>
              <a:rPr lang="en" sz="1800"/>
              <a:t>: make gradient of output</a:t>
            </a:r>
          </a:p>
          <a:p>
            <a:pPr rtl="0">
              <a:spcBef>
                <a:spcPts val="0"/>
              </a:spcBef>
              <a:buNone/>
            </a:pPr>
            <a:r>
              <a:rPr lang="en" sz="1800"/>
              <a:t>- w.r.t. bottom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 w.r.t. parameters (if needed)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Layer Protocol</a:t>
            </a:r>
          </a:p>
        </p:txBody>
      </p:sp>
      <p:grpSp>
        <p:nvGrpSpPr>
          <p:cNvPr id="280" name="Shape 280"/>
          <p:cNvGrpSpPr/>
          <p:nvPr/>
        </p:nvGrpSpPr>
        <p:grpSpPr>
          <a:xfrm>
            <a:off x="5108900" y="1298763"/>
            <a:ext cx="3234925" cy="2481836"/>
            <a:chOff x="5108900" y="1298763"/>
            <a:chExt cx="3234925" cy="2481836"/>
          </a:xfrm>
        </p:grpSpPr>
        <p:pic>
          <p:nvPicPr>
            <p:cNvPr id="281" name="Shape 2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5187" y="1298763"/>
              <a:ext cx="2102349" cy="2417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Shape 282"/>
            <p:cNvSpPr/>
            <p:nvPr/>
          </p:nvSpPr>
          <p:spPr>
            <a:xfrm>
              <a:off x="5108900" y="1298775"/>
              <a:ext cx="300000" cy="241769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283" name="Shape 283"/>
            <p:cNvGrpSpPr/>
            <p:nvPr/>
          </p:nvGrpSpPr>
          <p:grpSpPr>
            <a:xfrm>
              <a:off x="7820900" y="1362900"/>
              <a:ext cx="522925" cy="2417699"/>
              <a:chOff x="8506700" y="1362900"/>
              <a:chExt cx="522925" cy="2417699"/>
            </a:xfrm>
          </p:grpSpPr>
          <p:sp>
            <p:nvSpPr>
              <p:cNvPr id="284" name="Shape 284"/>
              <p:cNvSpPr/>
              <p:nvPr/>
            </p:nvSpPr>
            <p:spPr>
              <a:xfrm rot="10800000">
                <a:off x="8729624" y="1362900"/>
                <a:ext cx="300000" cy="2417699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w="19050">
                <a:solidFill>
                  <a:srgbClr val="C3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Shape 285"/>
              <p:cNvSpPr/>
              <p:nvPr/>
            </p:nvSpPr>
            <p:spPr>
              <a:xfrm rot="-5400000">
                <a:off x="8560700" y="2151224"/>
                <a:ext cx="300000" cy="408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w="19050">
                <a:solidFill>
                  <a:srgbClr val="C3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Shape 286"/>
              <p:cNvSpPr/>
              <p:nvPr/>
            </p:nvSpPr>
            <p:spPr>
              <a:xfrm rot="-5400000">
                <a:off x="8560700" y="2507624"/>
                <a:ext cx="300000" cy="408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w="19050">
                <a:solidFill>
                  <a:srgbClr val="C3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7" name="Shape 287"/>
          <p:cNvSpPr txBox="1"/>
          <p:nvPr/>
        </p:nvSpPr>
        <p:spPr>
          <a:xfrm>
            <a:off x="5108909" y="4618950"/>
            <a:ext cx="32348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Layer Development Checklist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57200" y="4128150"/>
            <a:ext cx="43212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 sz="1800"/>
              <a:t>Compositional Modeling</a:t>
            </a:r>
            <a:br>
              <a:rPr lang="en" sz="1800"/>
            </a:br>
            <a:r>
              <a:rPr lang="en" sz="1800"/>
              <a:t>The Net’s forward and backward passes are composed of the layers’ steps.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1798700" y="2542950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i="1" lang="en" sz="1600"/>
              <a:t>N</a:t>
            </a:r>
            <a:r>
              <a:rPr lang="en" sz="1600"/>
              <a:t>umber x </a:t>
            </a:r>
            <a:r>
              <a:rPr i="1" lang="en" sz="1600">
                <a:solidFill>
                  <a:schemeClr val="dk1"/>
                </a:solidFill>
              </a:rPr>
              <a:t>K </a:t>
            </a:r>
            <a:r>
              <a:rPr lang="en" sz="1600"/>
              <a:t>Channel x </a:t>
            </a:r>
            <a:r>
              <a:rPr i="1" lang="en" sz="1600"/>
              <a:t>H</a:t>
            </a:r>
            <a:r>
              <a:rPr lang="en" sz="1600"/>
              <a:t>eight x </a:t>
            </a:r>
            <a:r>
              <a:rPr i="1" lang="en" sz="1600"/>
              <a:t>W</a:t>
            </a:r>
            <a:r>
              <a:rPr lang="en" sz="1600"/>
              <a:t>idth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256 x 3 x 227 x 227 for ImageNet train input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553200" y="834774"/>
            <a:ext cx="47976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Blobs are 4-D arrays for storing and communicating information.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hold data, derivatives, and parameters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lazily allocate memory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shuttle between CPU and GPU</a:t>
            </a: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Blob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556425" y="74475"/>
            <a:ext cx="2040000" cy="123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CONVOLUTION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… definition 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7" name="Shape 297"/>
          <p:cNvGrpSpPr/>
          <p:nvPr/>
        </p:nvGrpSpPr>
        <p:grpSpPr>
          <a:xfrm>
            <a:off x="6410075" y="1308675"/>
            <a:ext cx="2102349" cy="3760375"/>
            <a:chOff x="6410075" y="953475"/>
            <a:chExt cx="2102349" cy="3760375"/>
          </a:xfrm>
        </p:grpSpPr>
        <p:pic>
          <p:nvPicPr>
            <p:cNvPr id="298" name="Shape 2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10075" y="1603563"/>
              <a:ext cx="2102349" cy="2417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Shape 299"/>
            <p:cNvSpPr txBox="1"/>
            <p:nvPr/>
          </p:nvSpPr>
          <p:spPr>
            <a:xfrm>
              <a:off x="7029250" y="953475"/>
              <a:ext cx="863999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b="1" lang="en" sz="1800"/>
                <a:t>top</a:t>
              </a:r>
              <a:r>
                <a:rPr lang="en" sz="1800"/>
                <a:t> </a:t>
              </a:r>
              <a:br>
                <a:rPr lang="en" sz="1800"/>
              </a:br>
              <a:r>
                <a:rPr lang="en" sz="1800"/>
                <a:t>blob</a:t>
              </a:r>
            </a:p>
          </p:txBody>
        </p:sp>
        <p:sp>
          <p:nvSpPr>
            <p:cNvPr id="300" name="Shape 300"/>
            <p:cNvSpPr txBox="1"/>
            <p:nvPr/>
          </p:nvSpPr>
          <p:spPr>
            <a:xfrm>
              <a:off x="6968500" y="4063750"/>
              <a:ext cx="9855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/>
                <a:t>bottom</a:t>
              </a:r>
              <a:r>
                <a:rPr lang="en" sz="1800"/>
                <a:t> blob</a:t>
              </a:r>
            </a:p>
          </p:txBody>
        </p:sp>
      </p:grpSp>
      <p:sp>
        <p:nvSpPr>
          <p:cNvPr id="301" name="Shape 301"/>
          <p:cNvSpPr/>
          <p:nvPr/>
        </p:nvSpPr>
        <p:spPr>
          <a:xfrm>
            <a:off x="706700" y="3637337"/>
            <a:ext cx="914400" cy="914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706700" y="2542950"/>
            <a:ext cx="914400" cy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1226300" y="4731725"/>
            <a:ext cx="394800" cy="3948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1798700" y="3609150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Parameter: Convolution Weight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600"/>
              <a:t>N </a:t>
            </a:r>
            <a:r>
              <a:rPr lang="en" sz="1600"/>
              <a:t>Output x </a:t>
            </a:r>
            <a:r>
              <a:rPr i="1" lang="en" sz="1600">
                <a:solidFill>
                  <a:schemeClr val="dk1"/>
                </a:solidFill>
              </a:rPr>
              <a:t>K </a:t>
            </a:r>
            <a:r>
              <a:rPr lang="en" sz="1600"/>
              <a:t>Input x </a:t>
            </a:r>
            <a:r>
              <a:rPr i="1" lang="en" sz="1600"/>
              <a:t>H</a:t>
            </a:r>
            <a:r>
              <a:rPr lang="en" sz="1600"/>
              <a:t>eight x </a:t>
            </a:r>
            <a:r>
              <a:rPr i="1" lang="en" sz="1600"/>
              <a:t>W</a:t>
            </a:r>
            <a:r>
              <a:rPr lang="en" sz="1600"/>
              <a:t>idth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96 x 3 x 11 x 11 for CaffeNet conv1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1798687" y="4519925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Parameter: Convolution Bias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96 x 1 x 1 x 1 for CaffeNet conv1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457200" y="834774"/>
            <a:ext cx="4797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Blobs provide a unified memory interface.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910300" y="1558950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Reshape(num, channel, height, width)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declare dimensions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make </a:t>
            </a:r>
            <a:r>
              <a:rPr i="1" lang="en" sz="1600"/>
              <a:t>SyncedMem</a:t>
            </a:r>
            <a:r>
              <a:rPr lang="en" sz="1600"/>
              <a:t> -- but only lazily allocate</a:t>
            </a:r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Blob</a:t>
            </a:r>
          </a:p>
        </p:txBody>
      </p:sp>
      <p:sp>
        <p:nvSpPr>
          <p:cNvPr id="313" name="Shape 313"/>
          <p:cNvSpPr/>
          <p:nvPr/>
        </p:nvSpPr>
        <p:spPr>
          <a:xfrm>
            <a:off x="553200" y="1558950"/>
            <a:ext cx="914400" cy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387" y="3736352"/>
            <a:ext cx="1691017" cy="1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400" y="834775"/>
            <a:ext cx="1690999" cy="149146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/>
          <p:nvPr/>
        </p:nvSpPr>
        <p:spPr>
          <a:xfrm rot="5400000">
            <a:off x="7640849" y="3500695"/>
            <a:ext cx="394800" cy="764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/>
        </p:nvSpPr>
        <p:spPr>
          <a:xfrm rot="-5400000">
            <a:off x="7640839" y="2409211"/>
            <a:ext cx="394800" cy="764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553200" y="2646150"/>
            <a:ext cx="41640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cpu_data(), mutable_cpu_data()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host memory for CPU mode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solidFill>
                  <a:schemeClr val="dk1"/>
                </a:solidFill>
              </a:rPr>
              <a:t>gpu_data(), mutable_gpu_data()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- device memory for GPU mode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319" name="Shape 319"/>
          <p:cNvSpPr txBox="1"/>
          <p:nvPr/>
        </p:nvSpPr>
        <p:spPr>
          <a:xfrm>
            <a:off x="553200" y="3890550"/>
            <a:ext cx="4701599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{cpu,gpu}_diff(), mutable_{cpu,gpu}_diff()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derivative counterparts to data methods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- easy access to data + diff in forward / backward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320" name="Shape 320"/>
          <p:cNvSpPr txBox="1"/>
          <p:nvPr/>
        </p:nvSpPr>
        <p:spPr>
          <a:xfrm>
            <a:off x="6585600" y="2650300"/>
            <a:ext cx="26525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/>
              <a:t>SyncedMem</a:t>
            </a:r>
            <a:r>
              <a:rPr lang="en" sz="1600"/>
              <a:t> 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1600"/>
              <a:t>allocation + communication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Solving: Training a Net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457200" y="742950"/>
            <a:ext cx="8229600" cy="32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Optimization like model definition is configuration.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train_net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"lenet_train.prototxt"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base_lr: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0.01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momentum: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0.9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0.0005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max_iter: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10000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snapshot_prefix: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"lenet_snapshot"</a:t>
            </a:r>
          </a:p>
        </p:txBody>
      </p:sp>
      <p:sp>
        <p:nvSpPr>
          <p:cNvPr id="327" name="Shape 327"/>
          <p:cNvSpPr/>
          <p:nvPr/>
        </p:nvSpPr>
        <p:spPr>
          <a:xfrm>
            <a:off x="6558850" y="3983575"/>
            <a:ext cx="945600" cy="355500"/>
          </a:xfrm>
          <a:prstGeom prst="roundRect">
            <a:avLst>
              <a:gd fmla="val 16667" name="adj"/>
            </a:avLst>
          </a:prstGeom>
          <a:noFill/>
          <a:ln cap="flat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8" name="Shape 328"/>
          <p:cNvCxnSpPr/>
          <p:nvPr/>
        </p:nvCxnSpPr>
        <p:spPr>
          <a:xfrm rot="10800000">
            <a:off x="7031650" y="3545412"/>
            <a:ext cx="0" cy="4026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329" name="Shape 329"/>
          <p:cNvSpPr txBox="1"/>
          <p:nvPr/>
        </p:nvSpPr>
        <p:spPr>
          <a:xfrm>
            <a:off x="5932500" y="2818650"/>
            <a:ext cx="2754299" cy="6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All you need to run things on the GPU.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491400" y="3932725"/>
            <a:ext cx="79886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&gt; caffe train </a:t>
            </a:r>
            <a:r>
              <a:rPr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lenet_solver.prototxt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-gpu 0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457200" y="4571375"/>
            <a:ext cx="8316000" cy="69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Stochastic Gradient Descent (SGD) + momentum </a:t>
            </a:r>
            <a:r>
              <a:rPr b="1" lang="en" sz="1800">
                <a:solidFill>
                  <a:schemeClr val="dk1"/>
                </a:solidFill>
              </a:rPr>
              <a:t>·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Adaptive Gradient (ADAGRAD) </a:t>
            </a:r>
            <a:r>
              <a:rPr b="1" lang="en" sz="1800">
                <a:solidFill>
                  <a:schemeClr val="dk1"/>
                </a:solidFill>
              </a:rPr>
              <a:t>· </a:t>
            </a:r>
            <a:r>
              <a:rPr lang="en" sz="1800"/>
              <a:t>Nesterov’s Accelerated Gradient (NAG)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Recipe for Brewing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Convert the data to Caffe-format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lmdb, leveldb, hdf5 / .mat, list of images, etc.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Define the Net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Configure the Solver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accent1"/>
                </a:solidFill>
              </a:rPr>
              <a:t>caffe train</a:t>
            </a:r>
            <a:r>
              <a:rPr lang="en" sz="2400"/>
              <a:t> </a:t>
            </a:r>
            <a:r>
              <a:rPr lang="en" sz="2400">
                <a:solidFill>
                  <a:srgbClr val="C30000"/>
                </a:solidFill>
              </a:rPr>
              <a:t>-solver solver.prototxt</a:t>
            </a:r>
            <a:r>
              <a:rPr lang="en" sz="2400"/>
              <a:t> </a:t>
            </a:r>
            <a:r>
              <a:rPr lang="en" sz="2400">
                <a:solidFill>
                  <a:schemeClr val="accent3"/>
                </a:solidFill>
              </a:rPr>
              <a:t>-gpu 0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Examples are your friends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caffe/examples/mnist,cifar10,imagenet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caffe/examples/*.ipynb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caffe/models/*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457200" y="1949100"/>
            <a:ext cx="8229600" cy="124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(Examples)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Logistic Regression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Learn LeNet on MNIST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Help Brewing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Documentation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tutorial documentation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worked examples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Modeling, Usage, and Installation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caffe-users group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gitter.im chat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EXAMPLES + APPLICATIONS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Share a Sip of Brewed Models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demo.caffe.berkeleyvision.org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demo code open-source and bundled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187" y="2244775"/>
            <a:ext cx="5659625" cy="23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457200" y="205976"/>
            <a:ext cx="8229600" cy="583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Scene Recognition </a:t>
            </a:r>
            <a:r>
              <a:rPr b="0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http://places.csail.mit.edu/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5290375" y="4528200"/>
            <a:ext cx="3540899" cy="583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800"/>
              <a:t>B. Zhou et al. NIPS 14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25" y="751375"/>
            <a:ext cx="6082671" cy="43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375"/>
            <a:ext cx="4197363" cy="37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425" y="1063375"/>
            <a:ext cx="3976050" cy="32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6793450" y="4871175"/>
            <a:ext cx="12578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[Zeiler-Fergus]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532425" y="4341900"/>
            <a:ext cx="12578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1st layer filters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152400" y="4871175"/>
            <a:ext cx="41972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image patches that strongly activate 1st layer filters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Object Detection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457200" y="1200150"/>
            <a:ext cx="84830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R-CNN: Regions with Convolutional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http://nbviewer.ipython.org/github/BVLC/caffe/blob/master/examples/detection.ipynb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Full R-CNN scripts available at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https://github.com/rbgirshick/rcnn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800" y="2421725"/>
            <a:ext cx="35052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457200" y="2940475"/>
            <a:ext cx="40371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Ross Girshick et al.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Rich feature hierarchies for accurate object detection and semantic segmentation</a:t>
            </a:r>
            <a:r>
              <a:rPr lang="en" sz="1800"/>
              <a:t>. CVPR14.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 Style Recognition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76" y="2236025"/>
            <a:ext cx="5727101" cy="27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6659325" y="2433700"/>
            <a:ext cx="1592700" cy="24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Other Styles: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Vintage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Long Exposure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Noir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Pastel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Macro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… and so on.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457200" y="1200150"/>
            <a:ext cx="8229600" cy="899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Karayev et al. </a:t>
            </a:r>
            <a:r>
              <a:rPr i="1" lang="en" sz="1800">
                <a:latin typeface="Source Sans Pro"/>
                <a:ea typeface="Source Sans Pro"/>
                <a:cs typeface="Source Sans Pro"/>
                <a:sym typeface="Source Sans Pro"/>
              </a:rPr>
              <a:t>Recognizing Image Style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. BMVC14. Caffe fine-tuning example.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Demo online at </a:t>
            </a:r>
            <a:r>
              <a:rPr lang="en" sz="1800" u="sng">
                <a:solidFill>
                  <a:schemeClr val="hlink"/>
                </a:solidFill>
                <a:hlinkClick r:id="rId9"/>
              </a:rPr>
              <a:t>http://demo.vislab.berkeleyvision.org/</a:t>
            </a:r>
            <a:r>
              <a:rPr lang="en" sz="1800"/>
              <a:t> (see Results Explorer).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5009725" y="4869600"/>
            <a:ext cx="1132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[ Image-Style]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Embedded Caffe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457200" y="1200150"/>
            <a:ext cx="8229600" cy="71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Caffe on the NVIDIA Jetson TK1 mobile board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50" y="2001400"/>
            <a:ext cx="3408449" cy="22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4183300" y="1858050"/>
            <a:ext cx="3486899" cy="23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10 watts of power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inference at 35 ms per image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how-to guide</a:t>
            </a:r>
            <a:br>
              <a:rPr lang="en"/>
            </a:br>
            <a:r>
              <a:rPr lang="en"/>
              <a:t>courtesy of Pete Warden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cuDNN for TK1 recently released!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Feature Extraction + Visualization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52" y="1063374"/>
            <a:ext cx="2095999" cy="389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050" y="1063374"/>
            <a:ext cx="2068486" cy="38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3625" y="1063375"/>
            <a:ext cx="1755924" cy="245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3625" y="3562200"/>
            <a:ext cx="2143174" cy="139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Editing Model Parameters</a:t>
            </a:r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25" y="983525"/>
            <a:ext cx="4255024" cy="39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5245950" y="1149200"/>
            <a:ext cx="3657600" cy="22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Transform fixed-input models into any-size models by translating inner products to convolutions.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computation exploits a natural efficiency of convolutional neural network (CNN) structure by dynamic programming in the forward pass from shallow to deep layers and analogously in backward.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5349775" y="3704725"/>
            <a:ext cx="3553799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Net surgery in Caffe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to transform models: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make fully convolutional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transplant parameters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3909375" y="4814725"/>
            <a:ext cx="949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[ OverFeat]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FINE-TUNING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/>
        </p:nvSpPr>
        <p:spPr>
          <a:xfrm>
            <a:off x="7667400" y="3404400"/>
            <a:ext cx="1476599" cy="121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/>
              <a:t>Dogs vs.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1800"/>
              <a:t>Cats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top 10 in</a:t>
            </a:r>
            <a:br>
              <a:rPr lang="en" sz="1800"/>
            </a:br>
            <a:r>
              <a:rPr lang="en" sz="1800"/>
              <a:t>10 minutes</a:t>
            </a:r>
          </a:p>
        </p:txBody>
      </p:sp>
      <p:sp>
        <p:nvSpPr>
          <p:cNvPr id="421" name="Shape 421"/>
          <p:cNvSpPr txBox="1"/>
          <p:nvPr>
            <p:ph type="title"/>
          </p:nvPr>
        </p:nvSpPr>
        <p:spPr>
          <a:xfrm>
            <a:off x="457200" y="94325"/>
            <a:ext cx="8229600" cy="74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"/>
              <a:t>Fine-tuning </a:t>
            </a:r>
            <a:r>
              <a:rPr b="0" lang="en" sz="1800"/>
              <a:t>Transferring learned weights to kick-start models</a:t>
            </a: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457200" y="819150"/>
            <a:ext cx="8037599" cy="1010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Take a pre-trained model and fine-tune to new tasks </a:t>
            </a:r>
            <a:r>
              <a:rPr baseline="30000" lang="en" sz="2400"/>
              <a:t>[DeCAF] [Zeiler-Fergus] [OverFeat]</a:t>
            </a:r>
          </a:p>
        </p:txBody>
      </p:sp>
      <p:grpSp>
        <p:nvGrpSpPr>
          <p:cNvPr id="423" name="Shape 423"/>
          <p:cNvGrpSpPr/>
          <p:nvPr/>
        </p:nvGrpSpPr>
        <p:grpSpPr>
          <a:xfrm>
            <a:off x="1128430" y="1753062"/>
            <a:ext cx="2686635" cy="2451572"/>
            <a:chOff x="998625" y="1981750"/>
            <a:chExt cx="3008549" cy="2745321"/>
          </a:xfrm>
        </p:grpSpPr>
        <p:pic>
          <p:nvPicPr>
            <p:cNvPr id="424" name="Shape 4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2624" y="1981750"/>
              <a:ext cx="2684550" cy="2518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Shape 4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8625" y="4349671"/>
              <a:ext cx="1991454" cy="3773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6" name="Shape 426"/>
          <p:cNvCxnSpPr/>
          <p:nvPr/>
        </p:nvCxnSpPr>
        <p:spPr>
          <a:xfrm>
            <a:off x="4283675" y="2496599"/>
            <a:ext cx="1068299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427" name="Shape 427"/>
          <p:cNvGrpSpPr/>
          <p:nvPr/>
        </p:nvGrpSpPr>
        <p:grpSpPr>
          <a:xfrm>
            <a:off x="5590065" y="3443757"/>
            <a:ext cx="1991622" cy="1335463"/>
            <a:chOff x="5578425" y="2868587"/>
            <a:chExt cx="2433258" cy="1631598"/>
          </a:xfrm>
        </p:grpSpPr>
        <p:pic>
          <p:nvPicPr>
            <p:cNvPr id="428" name="Shape 4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78425" y="2868587"/>
              <a:ext cx="2280749" cy="1408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Shape 429"/>
            <p:cNvSpPr txBox="1"/>
            <p:nvPr/>
          </p:nvSpPr>
          <p:spPr>
            <a:xfrm>
              <a:off x="6706383" y="4277586"/>
              <a:ext cx="1305299" cy="222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1000"/>
                <a:t>© kaggle.com</a:t>
              </a:r>
            </a:p>
          </p:txBody>
        </p:sp>
      </p:grpSp>
      <p:pic>
        <p:nvPicPr>
          <p:cNvPr id="430" name="Shape 4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4675" y="1680750"/>
            <a:ext cx="1610015" cy="1631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Shape 431"/>
          <p:cNvCxnSpPr/>
          <p:nvPr/>
        </p:nvCxnSpPr>
        <p:spPr>
          <a:xfrm>
            <a:off x="4258650" y="3944999"/>
            <a:ext cx="1068299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2" name="Shape 432"/>
          <p:cNvCxnSpPr/>
          <p:nvPr/>
        </p:nvCxnSpPr>
        <p:spPr>
          <a:xfrm>
            <a:off x="2467700" y="4254825"/>
            <a:ext cx="8100" cy="371999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3" name="Shape 433"/>
          <p:cNvSpPr txBox="1"/>
          <p:nvPr/>
        </p:nvSpPr>
        <p:spPr>
          <a:xfrm>
            <a:off x="1595750" y="4603500"/>
            <a:ext cx="1751999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Your Task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7667400" y="2118725"/>
            <a:ext cx="1610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/>
              <a:t>Style</a:t>
            </a:r>
          </a:p>
          <a:p>
            <a:pPr>
              <a:spcBef>
                <a:spcPts val="0"/>
              </a:spcBef>
              <a:buNone/>
            </a:pPr>
            <a:r>
              <a:rPr b="1" lang="en" sz="1800"/>
              <a:t>Recognition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808575" y="2504375"/>
            <a:ext cx="4480800" cy="1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656975" y="3576875"/>
            <a:ext cx="4166400" cy="1187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752425" y="4514600"/>
            <a:ext cx="4312500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 ImageNet to Style</a:t>
            </a:r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Simply change a few lines in the layer definition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6467200" y="2354275"/>
            <a:ext cx="2373300" cy="6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A different source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6467200" y="3837425"/>
            <a:ext cx="2621699" cy="6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Last Layer: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A different classifier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457200" y="2110275"/>
            <a:ext cx="3140400" cy="27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"ilsvrc12_train_leveldb"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INNER_PRODUCT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weight_decay: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1000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326800" y="2110275"/>
            <a:ext cx="3140400" cy="27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"style_leveldb"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"fc8-style"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INNER_PRODUCT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weight_decay: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48" name="Shape 448"/>
          <p:cNvSpPr/>
          <p:nvPr/>
        </p:nvSpPr>
        <p:spPr>
          <a:xfrm>
            <a:off x="3096375" y="2504400"/>
            <a:ext cx="297600" cy="118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3096375" y="3576875"/>
            <a:ext cx="297600" cy="118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3096375" y="4514600"/>
            <a:ext cx="297600" cy="12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/>
        </p:nvSpPr>
        <p:spPr>
          <a:xfrm>
            <a:off x="4808300" y="3471425"/>
            <a:ext cx="1907099" cy="32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C30000"/>
                </a:solidFill>
              </a:rPr>
              <a:t>new name = new params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idx="1" type="body"/>
          </p:nvPr>
        </p:nvSpPr>
        <p:spPr>
          <a:xfrm>
            <a:off x="526825" y="1200150"/>
            <a:ext cx="85559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caffe train</a:t>
            </a:r>
            <a:r>
              <a:rPr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models/finetune_flickr_style/solver.prototxt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-weights bvlc_reference_caffenet.caffemodel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Step-by-step in pycaffe: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pretrained_net = caffe.Net(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"net.prototxt", "net.caffemodel")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 = caffe.SGDSolver("solver.prototxt")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solver.net.copy_from(pretrained_net)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solver.solve()</a:t>
            </a:r>
          </a:p>
        </p:txBody>
      </p:sp>
      <p:sp>
        <p:nvSpPr>
          <p:cNvPr id="457" name="Shape 4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 ImageNet to Style</a:t>
            </a:r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700" y="2053075"/>
            <a:ext cx="13144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Fine-tune?</a:t>
            </a:r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457200" y="971550"/>
            <a:ext cx="8229600" cy="1856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 good first step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More robust optimization – good initialization helps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Needs less data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Faster learning</a:t>
            </a:r>
          </a:p>
        </p:txBody>
      </p:sp>
      <p:sp>
        <p:nvSpPr>
          <p:cNvPr id="465" name="Shape 465"/>
          <p:cNvSpPr txBox="1"/>
          <p:nvPr>
            <p:ph idx="2" type="body"/>
          </p:nvPr>
        </p:nvSpPr>
        <p:spPr>
          <a:xfrm>
            <a:off x="457200" y="3126800"/>
            <a:ext cx="4137899" cy="1856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State-of-the-art results in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recognition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detection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segmentation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75" y="2120570"/>
            <a:ext cx="3516224" cy="286263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6328075" y="4820275"/>
            <a:ext cx="2311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200"/>
              <a:t>[Zeiler-Fergus]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Deep Learning? 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558150" y="1813050"/>
            <a:ext cx="4511999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Compositional Models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Learned End-to-End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457200" y="971550"/>
            <a:ext cx="8229600" cy="417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Learn the last layer first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Caffe layers have local learning rates: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param { lr_mult: 1 }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Freeze all but the last layer for fast optimization</a:t>
            </a:r>
            <a:br>
              <a:rPr lang="en" sz="1800"/>
            </a:br>
            <a:r>
              <a:rPr lang="en" sz="1800"/>
              <a:t>and avoiding early divergence.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Stop if good enough, or keep fine-tuning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Reduce the learning rate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Drop the solver learning rate by 10x, 100x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Preserve the initialization from pre-training and avoid thrashing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Do net surgery</a:t>
            </a:r>
          </a:p>
        </p:txBody>
      </p:sp>
      <p:sp>
        <p:nvSpPr>
          <p:cNvPr id="473" name="Shape 4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Fine-tuning Tricks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&amp; Fine-tuning Analysis</a:t>
            </a:r>
          </a:p>
        </p:txBody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457200" y="971550"/>
            <a:ext cx="8229600" cy="1525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Supervised pre-training does not overfit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Representation is (mostly) distributed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Sparsity comes “for free” in deep representation</a:t>
            </a:r>
          </a:p>
        </p:txBody>
      </p:sp>
      <p:sp>
        <p:nvSpPr>
          <p:cNvPr id="480" name="Shape 480"/>
          <p:cNvSpPr txBox="1"/>
          <p:nvPr>
            <p:ph idx="2" type="body"/>
          </p:nvPr>
        </p:nvSpPr>
        <p:spPr>
          <a:xfrm>
            <a:off x="5290375" y="4528200"/>
            <a:ext cx="3540899" cy="583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800"/>
              <a:t>P. Agarwal et al. ECCV 14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2404775"/>
            <a:ext cx="3243424" cy="27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50" y="2951800"/>
            <a:ext cx="1828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8775" y="2497350"/>
            <a:ext cx="16573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8762" y="3531825"/>
            <a:ext cx="15525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457200" y="1949100"/>
            <a:ext cx="8229600" cy="124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(Example)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Fine-tuning from ImageNet to Style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LOSS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Loss</a:t>
            </a:r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17275"/>
            <a:ext cx="2228750" cy="23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457200" y="1448875"/>
            <a:ext cx="30836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What kind of model is this?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/>
        </p:nvSpPr>
        <p:spPr>
          <a:xfrm>
            <a:off x="6533950" y="12458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Classification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SOFTMAX_LOSS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HINGE_LOSS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Linear Regression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EUCLIDEAN_LOSS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Attributes / Multiclassification</a:t>
            </a:r>
          </a:p>
          <a:p>
            <a:pPr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SIGMOID_CROSS_ENTROPY_LOSS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Others…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C30000"/>
                </a:solidFill>
              </a:rPr>
              <a:t>New Task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30000"/>
                </a:solidFill>
                <a:latin typeface="Courier New"/>
                <a:ea typeface="Courier New"/>
                <a:cs typeface="Courier New"/>
                <a:sym typeface="Courier New"/>
              </a:rPr>
              <a:t>NEW_LOSS</a:t>
            </a:r>
          </a:p>
        </p:txBody>
      </p:sp>
      <p:sp>
        <p:nvSpPr>
          <p:cNvPr id="507" name="Shape 5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Loss</a:t>
            </a:r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17275"/>
            <a:ext cx="2228750" cy="23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457200" y="1448875"/>
            <a:ext cx="30836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What kind of model is this?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457200" y="4562100"/>
            <a:ext cx="385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Who knows! Need a </a:t>
            </a:r>
            <a:r>
              <a:rPr b="1" lang="en" sz="1800"/>
              <a:t>loss function</a:t>
            </a:r>
            <a:r>
              <a:rPr lang="en" sz="1800"/>
              <a:t>.</a:t>
            </a:r>
          </a:p>
        </p:txBody>
      </p:sp>
      <p:grpSp>
        <p:nvGrpSpPr>
          <p:cNvPr id="511" name="Shape 511"/>
          <p:cNvGrpSpPr/>
          <p:nvPr/>
        </p:nvGrpSpPr>
        <p:grpSpPr>
          <a:xfrm>
            <a:off x="3654825" y="1245850"/>
            <a:ext cx="2346300" cy="3245725"/>
            <a:chOff x="5511850" y="1158150"/>
            <a:chExt cx="2346300" cy="3245725"/>
          </a:xfrm>
        </p:grpSpPr>
        <p:pic>
          <p:nvPicPr>
            <p:cNvPr id="512" name="Shape 5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1850" y="1158150"/>
              <a:ext cx="2346299" cy="3245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Shape 513"/>
            <p:cNvSpPr txBox="1"/>
            <p:nvPr/>
          </p:nvSpPr>
          <p:spPr>
            <a:xfrm>
              <a:off x="6056050" y="1233025"/>
              <a:ext cx="1802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1100">
                  <a:latin typeface="Georgia"/>
                  <a:ea typeface="Georgia"/>
                  <a:cs typeface="Georgia"/>
                  <a:sym typeface="Georgia"/>
                </a:rPr>
                <a:t>loss (LOSS_TYPE)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Loss function</a:t>
            </a:r>
            <a:r>
              <a:rPr lang="en"/>
              <a:t> determines the learning task.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Given data D, a Net typically minimizes: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Loss</a:t>
            </a: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75" y="2409000"/>
            <a:ext cx="5289049" cy="13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3311775" y="3849050"/>
            <a:ext cx="24812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Data term: error averaged over instances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5967575" y="3849050"/>
            <a:ext cx="157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Regularization term: penalize large weights to improve generalization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Loss</a:t>
            </a:r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The data error term                   is computed by Net::Forward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Loss is computed as the output of Layers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Pick the loss to suit the task – many different losses for different needs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525" y="1268150"/>
            <a:ext cx="1332575" cy="55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Softmax Loss Layer</a:t>
            </a:r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Multinomial logistic regression: used for predicting a single class of K mutually exclusive classes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950" y="3615487"/>
            <a:ext cx="2339300" cy="9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025" y="2926725"/>
            <a:ext cx="4215150" cy="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1015975" y="2985350"/>
            <a:ext cx="2546700" cy="215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Sigmoid Cross-Entropy Loss</a:t>
            </a:r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Binary logistic regression: used for predicting K independent probability values in [0, 1]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800" y="3522775"/>
            <a:ext cx="4605075" cy="8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712" y="2780900"/>
            <a:ext cx="2719750" cy="5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322375" y="2985350"/>
            <a:ext cx="4005300" cy="1709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SIGMOID_CROSS_ENTROPY_LOSS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Deep Learning? 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558150" y="1813050"/>
            <a:ext cx="6720299" cy="2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Compositional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Learned End-to-End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Hierarchy of Representations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vision: pixel, motif, part, object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text: character, word, clause, sentence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speech: audio, band, phone, word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673000" y="4385775"/>
            <a:ext cx="1410299" cy="4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concrete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4312225" y="4372275"/>
            <a:ext cx="1410299" cy="4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abstract</a:t>
            </a:r>
          </a:p>
        </p:txBody>
      </p:sp>
      <p:sp>
        <p:nvSpPr>
          <p:cNvPr id="77" name="Shape 77"/>
          <p:cNvSpPr/>
          <p:nvPr/>
        </p:nvSpPr>
        <p:spPr>
          <a:xfrm>
            <a:off x="1989375" y="4544625"/>
            <a:ext cx="2005800" cy="1331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2386025" y="4544625"/>
            <a:ext cx="1410299" cy="4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learning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Euclidean Loss</a:t>
            </a:r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 loss for regressing to real-valued labels [-inf, inf]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250" y="2829175"/>
            <a:ext cx="2875875" cy="9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>
            <a:off x="322375" y="2985350"/>
            <a:ext cx="4005300" cy="1709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Multiple loss layers</a:t>
            </a:r>
          </a:p>
        </p:txBody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457200" y="1200150"/>
            <a:ext cx="59124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Your network can contain as many loss functions as you want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Reconstruction and Classification:</a:t>
            </a: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00" y="3879512"/>
            <a:ext cx="2875875" cy="91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937" y="3802312"/>
            <a:ext cx="203835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x="5988600" y="1731650"/>
            <a:ext cx="3155400" cy="234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"reconstructions"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"class-preds"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"class-labels"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pic>
        <p:nvPicPr>
          <p:cNvPr id="565" name="Shape 5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475" y="4178562"/>
            <a:ext cx="29527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Multiple loss layers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“*_LOSS” layers have a default loss weight of 1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1240650" y="2589150"/>
            <a:ext cx="2634000" cy="1709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5203050" y="2665350"/>
            <a:ext cx="2523599" cy="1709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1.0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4205100" y="2986800"/>
            <a:ext cx="8300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==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6062750" y="1131900"/>
            <a:ext cx="31554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"reconstructions"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"class-preds"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"class-labels"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100.0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</a:p>
        </p:txBody>
      </p:sp>
      <p:sp>
        <p:nvSpPr>
          <p:cNvPr id="580" name="Shape 5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Multiple loss layers</a:t>
            </a:r>
          </a:p>
        </p:txBody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457200" y="1200150"/>
            <a:ext cx="570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Give each loss its own weight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E.g. give higher priority to classification error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00" y="3808075"/>
            <a:ext cx="2875875" cy="91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987" y="3808062"/>
            <a:ext cx="20383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475" y="4107125"/>
            <a:ext cx="2952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3482750" y="40366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100</a:t>
            </a:r>
            <a:r>
              <a:rPr lang="en" sz="2400">
                <a:solidFill>
                  <a:srgbClr val="FF0000"/>
                </a:solidFill>
              </a:rPr>
              <a:t>*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/>
        </p:nvSpPr>
        <p:spPr>
          <a:xfrm>
            <a:off x="3957200" y="2469650"/>
            <a:ext cx="2017500" cy="27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"diff"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ELTWISE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"diff"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eltwise_param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op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coeff: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</a:p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coeff: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-1</a:t>
            </a:r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517775" y="2719400"/>
            <a:ext cx="3000000" cy="225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"euclidean_loss"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1.0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92" name="Shape 5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Any layer can produce a loss!</a:t>
            </a:r>
          </a:p>
        </p:txBody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457200" y="1047750"/>
            <a:ext cx="8229600" cy="1193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800"/>
              <a:t>Just add </a:t>
            </a: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loss_weight: 1.0</a:t>
            </a:r>
            <a:r>
              <a:rPr lang="en" sz="2800"/>
              <a:t> to have a</a:t>
            </a:r>
            <a:br>
              <a:rPr lang="en" sz="2800"/>
            </a:br>
            <a:r>
              <a:rPr lang="en" sz="2800"/>
              <a:t>layer’s output be incorporated into the loss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6144000" y="2172825"/>
            <a:ext cx="353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POWER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"diff"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"euclidean_loss"</a:t>
            </a:r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power_param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power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</a:t>
            </a:r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# = 1/(2N)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loss_weight: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0.0078125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263400" y="3444225"/>
            <a:ext cx="8300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==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139800" y="2393437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 txBox="1"/>
          <p:nvPr/>
        </p:nvSpPr>
        <p:spPr>
          <a:xfrm>
            <a:off x="410325" y="2190750"/>
            <a:ext cx="249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 = || pred - label ||^2 / (2N)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4097000" y="2190750"/>
            <a:ext cx="16022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 = pred - label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6278525" y="2190750"/>
            <a:ext cx="1810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= || diff ||^2 / (2N)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5699300" y="3444225"/>
            <a:ext cx="8300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+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SOLVER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idx="1" type="body"/>
          </p:nvPr>
        </p:nvSpPr>
        <p:spPr>
          <a:xfrm>
            <a:off x="597600" y="3776550"/>
            <a:ext cx="8229600" cy="1307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Coordinates forward / backward, weight updates, and scoring.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 txBox="1"/>
          <p:nvPr>
            <p:ph idx="2" type="body"/>
          </p:nvPr>
        </p:nvSpPr>
        <p:spPr>
          <a:xfrm>
            <a:off x="457200" y="1200150"/>
            <a:ext cx="8229600" cy="1307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Solver</a:t>
            </a:r>
            <a:r>
              <a:rPr lang="en"/>
              <a:t> optimizes the network weights W</a:t>
            </a:r>
            <a:br>
              <a:rPr lang="en"/>
            </a:br>
            <a:r>
              <a:rPr lang="en"/>
              <a:t>to minimize the loss L(W) over the data 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Solver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75" y="2508150"/>
            <a:ext cx="5289049" cy="13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Computes parameter update         , formed from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The stochastic error gradient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The regularization gradient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Particulars to each solving method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Solver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75" y="3460975"/>
            <a:ext cx="5289050" cy="142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050" y="1292550"/>
            <a:ext cx="7905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775" y="2150375"/>
            <a:ext cx="692524" cy="51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8775" y="2663648"/>
            <a:ext cx="790575" cy="452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Stochastic gradient descent, with momentum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solver_type: SGD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SGD Solver</a:t>
            </a:r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325" y="2844150"/>
            <a:ext cx="341947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idx="1" type="body"/>
          </p:nvPr>
        </p:nvSpPr>
        <p:spPr>
          <a:xfrm>
            <a:off x="457200" y="10477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“AlexNet” [1] training strategy: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Use momentum 0.9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Initialize learning rate at 0.01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Periodically drop learning rate by a factor of 10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Just a few lines of Caffe solver specification: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256275" y="4613075"/>
            <a:ext cx="8966699" cy="503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232323"/>
                </a:solidFill>
              </a:rPr>
              <a:t>[1] A. Krizhevsky, I. Sutskever, and G. Hinton. </a:t>
            </a:r>
            <a:r>
              <a:rPr lang="en" sz="1100">
                <a:solidFill>
                  <a:srgbClr val="C30000"/>
                </a:solidFill>
                <a:hlinkClick r:id="rId3"/>
              </a:rPr>
              <a:t>ImageNet Classification with Deep Convolutional Neural Networks</a:t>
            </a:r>
            <a:r>
              <a:rPr lang="en" sz="1100">
                <a:solidFill>
                  <a:srgbClr val="232323"/>
                </a:solidFill>
              </a:rPr>
              <a:t>. </a:t>
            </a:r>
            <a:r>
              <a:rPr i="1" lang="en" sz="1100">
                <a:solidFill>
                  <a:srgbClr val="232323"/>
                </a:solidFill>
              </a:rPr>
              <a:t>Advances in Neural Information Processing Systems</a:t>
            </a:r>
            <a:r>
              <a:rPr lang="en" sz="1100">
                <a:solidFill>
                  <a:srgbClr val="232323"/>
                </a:solidFill>
              </a:rPr>
              <a:t>, 2012.</a:t>
            </a:r>
          </a:p>
        </p:txBody>
      </p:sp>
      <p:sp>
        <p:nvSpPr>
          <p:cNvPr id="637" name="Shape 6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SGD Solver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3239625" y="2384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base_lr: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0.01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lr_policy: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"step"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gamma: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0.1         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stepsize: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100000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max_iter: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350000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momentum: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0.9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Deep Learning? 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58150" y="1813050"/>
            <a:ext cx="6720299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Compositional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Learned End-to-End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2133"/>
          <a:stretch/>
        </p:blipFill>
        <p:spPr>
          <a:xfrm>
            <a:off x="661725" y="2890550"/>
            <a:ext cx="6743700" cy="19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5891425" y="4810250"/>
            <a:ext cx="3118499" cy="2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200"/>
              <a:t>figure credit Yann LeCun, ICML ‘13 tutorial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457200" y="1200150"/>
            <a:ext cx="8229600" cy="330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Nesterov’s accelerated gradient [1]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solver_type: NESTEROV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Proven to have optimal convergence rate          for convex problems  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 txBox="1"/>
          <p:nvPr/>
        </p:nvSpPr>
        <p:spPr>
          <a:xfrm>
            <a:off x="308575" y="4669550"/>
            <a:ext cx="8451599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232323"/>
                </a:solidFill>
              </a:rPr>
              <a:t>[1] Y. Nesterov. </a:t>
            </a:r>
            <a:r>
              <a:rPr lang="en" sz="1100">
                <a:solidFill>
                  <a:srgbClr val="C30000"/>
                </a:solidFill>
              </a:rPr>
              <a:t>A Method of Solving a Convex Programming Problem with Convergence Rate </a:t>
            </a:r>
            <a:r>
              <a:rPr lang="en" sz="1300">
                <a:solidFill>
                  <a:srgbClr val="C30000"/>
                </a:solidFill>
              </a:rPr>
              <a:t>(1/</a:t>
            </a:r>
            <a:r>
              <a:rPr lang="en" sz="1100">
                <a:solidFill>
                  <a:srgbClr val="C30000"/>
                </a:solidFill>
              </a:rPr>
              <a:t>sqrt(</a:t>
            </a:r>
            <a:r>
              <a:rPr lang="en" sz="1300">
                <a:solidFill>
                  <a:srgbClr val="C30000"/>
                </a:solidFill>
              </a:rPr>
              <a:t>k))</a:t>
            </a:r>
            <a:r>
              <a:rPr lang="en" sz="1100">
                <a:solidFill>
                  <a:srgbClr val="232323"/>
                </a:solidFill>
              </a:rPr>
              <a:t>. </a:t>
            </a:r>
            <a:r>
              <a:rPr i="1" lang="en" sz="1100">
                <a:solidFill>
                  <a:srgbClr val="232323"/>
                </a:solidFill>
              </a:rPr>
              <a:t>Soviet Mathematics Doklady</a:t>
            </a:r>
            <a:r>
              <a:rPr lang="en" sz="1100">
                <a:solidFill>
                  <a:srgbClr val="232323"/>
                </a:solidFill>
              </a:rPr>
              <a:t>, 1983.</a:t>
            </a:r>
          </a:p>
        </p:txBody>
      </p:sp>
      <p:sp>
        <p:nvSpPr>
          <p:cNvPr id="645" name="Shape 6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NAG Solver</a:t>
            </a:r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3358500"/>
            <a:ext cx="34099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7650" y="2261250"/>
            <a:ext cx="925399" cy="4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Adaptive gradient (Duchi et al. [1])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solver_type: ADAGRAD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Attempts to automatically scale gradients based on historical gradients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AdaGrad Solver</a:t>
            </a:r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00" y="3272800"/>
            <a:ext cx="46005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308575" y="4669550"/>
            <a:ext cx="8451599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232323"/>
                </a:solidFill>
              </a:rPr>
              <a:t>[1] J. Duchi, E. Hazan, and Y. Singer. </a:t>
            </a:r>
            <a:r>
              <a:rPr lang="en" sz="1100">
                <a:solidFill>
                  <a:srgbClr val="C30000"/>
                </a:solidFill>
                <a:hlinkClick r:id="rId4"/>
              </a:rPr>
              <a:t>Adaptive Subgradient Methods for Online Learning and Stochastic Optimization</a:t>
            </a:r>
            <a:r>
              <a:rPr lang="en" sz="1100">
                <a:solidFill>
                  <a:srgbClr val="232323"/>
                </a:solidFill>
              </a:rPr>
              <a:t>. </a:t>
            </a:r>
            <a:r>
              <a:rPr i="1" lang="en" sz="1100">
                <a:solidFill>
                  <a:srgbClr val="232323"/>
                </a:solidFill>
              </a:rPr>
              <a:t>The Journal of Machine Learning Research</a:t>
            </a:r>
            <a:r>
              <a:rPr lang="en" sz="1100">
                <a:solidFill>
                  <a:srgbClr val="232323"/>
                </a:solidFill>
              </a:rPr>
              <a:t>, 2011.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359375" y="1113350"/>
            <a:ext cx="8512500" cy="1313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13:36:30.007884 24952 solver.cpp:232] Iteration 65000, loss = 64.1627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13:36:30.007922 24952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13:36:33.019305 24952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63.217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13:36:33.019356 24952 solver.cpp:302]     Test net output #0: cross_entropy_loss = 63.217 (* 1 = 63.217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13:36:33.019773 24952 solver.cpp:302]     Test net output #1: l2_error = 2.40951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336900" y="813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 txBox="1"/>
          <p:nvPr/>
        </p:nvSpPr>
        <p:spPr>
          <a:xfrm>
            <a:off x="359375" y="740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AdaGrad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SGD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Nesterov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336900" y="2720925"/>
            <a:ext cx="8748599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13:35:20.426187 20072 solver.cpp:232] Iteration 65000, loss = 61.5498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13:35:20.426218 20072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13:35:22.780092 20072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60.8301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13:35:22.780138 20072 solver.cpp:302]     Test net output #0: cross_entropy_loss = 60.8301 (* 1 = 60.8301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13:35:22.780146 20072 solver.cpp:302]     Test net output #1: l2_error = 2.02321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359375" y="22067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 txBox="1"/>
          <p:nvPr/>
        </p:nvSpPr>
        <p:spPr>
          <a:xfrm>
            <a:off x="336900" y="3470925"/>
            <a:ext cx="8355299" cy="22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13:36:52.466069 22488 solver.cpp:232] Iteration 65000, loss = 59.9389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13:36:52.466099 22488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13:36:55.068370 22488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59.3663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13:36:55.068410 22488 solver.cpp:302]     Test net output #0: cross_entropy_loss = 59.3663 (* 1 = 59.3663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13:36:55.068418 22488 solver.cpp:302]     Test net output #1: l2_error = 1.79998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2453825" y="6000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>
            <p:ph type="title"/>
          </p:nvPr>
        </p:nvSpPr>
        <p:spPr>
          <a:xfrm>
            <a:off x="359375" y="230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Solver Showdown: </a:t>
            </a:r>
            <a:r>
              <a:rPr b="0" lang="en" sz="3200"/>
              <a:t>MNIST Autoencoder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DAG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912" y="3004525"/>
            <a:ext cx="2457099" cy="18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625" y="1152674"/>
            <a:ext cx="3055674" cy="16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25" y="2072908"/>
            <a:ext cx="3267174" cy="99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 rotWithShape="1">
          <a:blip r:embed="rId6">
            <a:alphaModFix/>
          </a:blip>
          <a:srcRect b="0" l="0" r="0" t="25539"/>
          <a:stretch/>
        </p:blipFill>
        <p:spPr>
          <a:xfrm>
            <a:off x="5783250" y="253625"/>
            <a:ext cx="3086425" cy="77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Shape 677"/>
          <p:cNvSpPr txBox="1"/>
          <p:nvPr/>
        </p:nvSpPr>
        <p:spPr>
          <a:xfrm>
            <a:off x="629725" y="1219300"/>
            <a:ext cx="45791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Many current deep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have linear structure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574325" y="3155675"/>
            <a:ext cx="4579199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but Caffe nets can have any directed acyclic graph (DAG) structure.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Define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bottoms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</a:rPr>
              <a:t>and Caffe will connect the net.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5706975" y="4802100"/>
            <a:ext cx="3110700" cy="34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LRCN joint vision-sequence model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5798625" y="2661875"/>
            <a:ext cx="2927399" cy="34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GoogLeNet Inception Module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5935650" y="926150"/>
            <a:ext cx="2927399" cy="34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SDS two-stream net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 SHARING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 sharing</a:t>
            </a:r>
          </a:p>
        </p:txBody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Parameters can be shared and reused across Layers throughout the Net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Applications: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Convolution at multiple scales / pyramids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Recurrent Neural Networks (RNNs)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Siamese nets for distance learning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 sharing</a:t>
            </a:r>
          </a:p>
        </p:txBody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457200" y="1200150"/>
            <a:ext cx="48140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Just give the parameter blobs explicit names 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field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Layers specifying the same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name will share that parameter, accumulating gradients accordingly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686800" y="1200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layers: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name: 'innerproduct1'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weight_filler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type: 'gaussian'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std: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top: 'innerproduct1'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layers: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name: 'innerproduct2'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top: 'innerproduct2'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Network-in-Network (NIN)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GoogLeNet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VGG</a:t>
            </a:r>
          </a:p>
        </p:txBody>
      </p:sp>
      <p:sp>
        <p:nvSpPr>
          <p:cNvPr id="705" name="Shape 7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RECENT MODELS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Network-in-Network</a:t>
            </a:r>
          </a:p>
        </p:txBody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457200" y="1200150"/>
            <a:ext cx="40082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filter with a nonlinear composition instead of a linear filter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1x1 convolution + nonlinearity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reduce dimensionality, deepen the representation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575" y="1680325"/>
            <a:ext cx="4418249" cy="15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 txBox="1"/>
          <p:nvPr/>
        </p:nvSpPr>
        <p:spPr>
          <a:xfrm>
            <a:off x="4465500" y="3298350"/>
            <a:ext cx="18507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Linear Filter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7169700" y="3298350"/>
            <a:ext cx="18507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NIN / MLP filter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1x1 CONV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GoogLeNet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649075" y="3996375"/>
            <a:ext cx="4916400" cy="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composition of multi-scale dimension-reduced “Inception” modules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1x1 conv for dimensionality reduction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concatenation across filter scales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multiple losses for training to depth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6059575" y="4247025"/>
            <a:ext cx="18014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/>
              <a:t>“Inception” module</a:t>
            </a:r>
          </a:p>
        </p:txBody>
      </p:sp>
      <p:pic>
        <p:nvPicPr>
          <p:cNvPr id="722" name="Shape 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875" y="2232375"/>
            <a:ext cx="3784125" cy="20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31999">
            <a:off x="2485874" y="-1357799"/>
            <a:ext cx="2609849" cy="718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Deep Learning? 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558150" y="1813050"/>
            <a:ext cx="6720299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Compositional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Learned End-to-End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300" y="1063375"/>
            <a:ext cx="2915500" cy="39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5891425" y="4810250"/>
            <a:ext cx="3118499" cy="2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200"/>
              <a:t>figure credit Yann LeCun, ICML ‘13 tutorial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610325" y="3023750"/>
            <a:ext cx="45369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Back-propagation</a:t>
            </a:r>
            <a:r>
              <a:rPr lang="en" sz="1800"/>
              <a:t>: take the gradient of the model layer-by-layer by the chain rule to yield the gradient of all the parameters.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VGG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3770400" y="1175625"/>
            <a:ext cx="4916400" cy="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3x3 convolution all the way down...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fine-tuned progression of deeper models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16 and 19 parameter layer variations </a:t>
            </a:r>
            <a:br>
              <a:rPr lang="en"/>
            </a:br>
            <a:r>
              <a:rPr lang="en"/>
              <a:t>in the model zoo</a:t>
            </a:r>
          </a:p>
        </p:txBody>
      </p:sp>
      <p:pic>
        <p:nvPicPr>
          <p:cNvPr id="730" name="Shape 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19125"/>
            <a:ext cx="3257275" cy="37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Parallelism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Pythonification </a:t>
            </a:r>
            <a:r>
              <a:rPr lang="en" sz="2400">
                <a:solidFill>
                  <a:srgbClr val="CC0000"/>
                </a:solidFill>
              </a:rPr>
              <a:t>done in rc2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Fully Convolutional Networks </a:t>
            </a:r>
            <a:r>
              <a:rPr lang="en" sz="2400">
                <a:solidFill>
                  <a:srgbClr val="CC0000"/>
                </a:solidFill>
              </a:rPr>
              <a:t>PRs open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Sequences </a:t>
            </a:r>
            <a:r>
              <a:rPr lang="en" sz="2400">
                <a:solidFill>
                  <a:srgbClr val="CC0000"/>
                </a:solidFill>
              </a:rPr>
              <a:t>PRs open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cuDNN v2 </a:t>
            </a:r>
            <a:r>
              <a:rPr lang="en" sz="2400">
                <a:solidFill>
                  <a:srgbClr val="CC0000"/>
                </a:solidFill>
              </a:rPr>
              <a:t>PR #1731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Gradient Accumulation </a:t>
            </a:r>
            <a:r>
              <a:rPr lang="en" sz="2400">
                <a:solidFill>
                  <a:srgbClr val="CC0000"/>
                </a:solidFill>
              </a:rPr>
              <a:t>PR #2016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More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FFT convolution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locally-connected layer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...</a:t>
            </a:r>
          </a:p>
        </p:txBody>
      </p:sp>
      <p:sp>
        <p:nvSpPr>
          <p:cNvPr id="736" name="Shape 7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NOW ROASTING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Parallel / distributed training across</a:t>
            </a:r>
            <a:br>
              <a:rPr lang="en" sz="2400"/>
            </a:br>
            <a:r>
              <a:rPr lang="en" sz="2400"/>
              <a:t>GPUs, CPUs, and cluster nodes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collaboration with Flickr + open source community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promoted to official integration branch in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PR #1148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faster learning and scaling to larger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42" name="Shape 7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Parallelism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Pythonification </a:t>
            </a:r>
            <a:r>
              <a:rPr b="0" lang="en" sz="2400">
                <a:solidFill>
                  <a:srgbClr val="CC0000"/>
                </a:solidFill>
              </a:rPr>
              <a:t>done in #1703</a:t>
            </a:r>
          </a:p>
        </p:txBody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Python Layer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layer prototyping and ease of expression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call Python from C++, C++ from Python, </a:t>
            </a:r>
            <a:br>
              <a:rPr lang="en"/>
            </a:br>
            <a:r>
              <a:rPr lang="en"/>
              <a:t>and around we go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Complete instrumentation in Python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data preparation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solving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inference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model definition </a:t>
            </a:r>
            <a:r>
              <a:rPr lang="en">
                <a:solidFill>
                  <a:srgbClr val="CC0000"/>
                </a:solidFill>
              </a:rPr>
              <a:t>still to come in #1733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5409425" y="4596375"/>
            <a:ext cx="3602699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Jon Long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457200" y="1063375"/>
            <a:ext cx="8483099" cy="2177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Model family for pixel prediction by conv. net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applied to semantic segmentation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end-to-end learning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efficiency in inference and learning</a:t>
            </a:r>
            <a:br>
              <a:rPr lang="en" sz="1800"/>
            </a:br>
            <a:r>
              <a:rPr lang="en" sz="1800"/>
              <a:t>175 ms per-image prediction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multi-modal, multi-task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755" name="Shape 7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Fully Convolutional Network: FCN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457200" y="3261825"/>
            <a:ext cx="40371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Further applications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depth estimation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800"/>
              <a:t>denoising</a:t>
            </a:r>
          </a:p>
        </p:txBody>
      </p:sp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25" y="1063375"/>
            <a:ext cx="3366750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/>
        </p:nvSpPr>
        <p:spPr>
          <a:xfrm>
            <a:off x="6202500" y="4775100"/>
            <a:ext cx="2737799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Jon Long &amp; Evan Shelhamer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112" y="3054725"/>
            <a:ext cx="2568574" cy="1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507950" y="440415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pre-release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idx="1" type="body"/>
          </p:nvPr>
        </p:nvSpPr>
        <p:spPr>
          <a:xfrm>
            <a:off x="457200" y="1047750"/>
            <a:ext cx="8229600" cy="231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Recurrent Net RNN and Long Short Term Memory LSTM </a:t>
            </a:r>
            <a:br>
              <a:rPr lang="en" sz="1800"/>
            </a:br>
            <a:r>
              <a:rPr lang="en" sz="1800"/>
              <a:t>are sequential models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video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language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/>
              <a:t>dynamics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learned by back-propagation through time.</a:t>
            </a:r>
          </a:p>
        </p:txBody>
      </p:sp>
      <p:sp>
        <p:nvSpPr>
          <p:cNvPr id="766" name="Shape 7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Sequences</a:t>
            </a:r>
          </a:p>
        </p:txBody>
      </p:sp>
      <p:pic>
        <p:nvPicPr>
          <p:cNvPr id="767" name="Shape 7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600" y="2546062"/>
            <a:ext cx="2377474" cy="23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600" y="814950"/>
            <a:ext cx="2328524" cy="17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Shape 769"/>
          <p:cNvSpPr txBox="1"/>
          <p:nvPr/>
        </p:nvSpPr>
        <p:spPr>
          <a:xfrm>
            <a:off x="7189912" y="4773450"/>
            <a:ext cx="182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Jeff Donahue et al.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457200" y="2932300"/>
            <a:ext cx="60834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LRCN: Long-term Recurrent Convolutional Network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chemeClr val="dk1"/>
                </a:solidFill>
              </a:rPr>
              <a:t>activity recognition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chemeClr val="dk1"/>
                </a:solidFill>
              </a:rPr>
              <a:t>image captioning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>
                <a:solidFill>
                  <a:schemeClr val="dk1"/>
                </a:solidFill>
              </a:rPr>
              <a:t>video captioning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07950" y="440415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web page &amp; PR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75" y="176375"/>
            <a:ext cx="81915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Gradient Accumulation </a:t>
            </a:r>
            <a:r>
              <a:rPr b="0" lang="en" sz="2400">
                <a:solidFill>
                  <a:srgbClr val="CC0000"/>
                </a:solidFill>
              </a:rPr>
              <a:t>#2016</a:t>
            </a:r>
          </a:p>
        </p:txBody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decouple computational and learning mini-batch size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tune optimization independently of</a:t>
            </a:r>
            <a:br>
              <a:rPr lang="en"/>
            </a:br>
            <a:r>
              <a:rPr lang="en"/>
              <a:t>resource constraints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conserve memory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...and share convolution buffers for further memory savings.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5409425" y="4596375"/>
            <a:ext cx="3602699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Jon Long &amp; Sergio Guadarrama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-688750" y="3718548"/>
            <a:ext cx="8229600" cy="78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Yangqing Jia, Evan Shelhamer, Jeff Donahue, Sergey Karayev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Jonathan Long, Ross Girshick, Sergio Guadarrama, Trevor Darrell</a:t>
            </a:r>
          </a:p>
        </p:txBody>
      </p:sp>
      <p:pic>
        <p:nvPicPr>
          <p:cNvPr id="789" name="Shape 789"/>
          <p:cNvPicPr preferRelativeResize="0"/>
          <p:nvPr/>
        </p:nvPicPr>
        <p:blipFill rotWithShape="1">
          <a:blip r:embed="rId3">
            <a:alphaModFix/>
          </a:blip>
          <a:srcRect b="6480" l="0" r="0" t="0"/>
          <a:stretch/>
        </p:blipFill>
        <p:spPr>
          <a:xfrm>
            <a:off x="2092699" y="877600"/>
            <a:ext cx="1282199" cy="132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600" y="894525"/>
            <a:ext cx="1324299" cy="13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950" y="894525"/>
            <a:ext cx="1324300" cy="13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0675" y="2231450"/>
            <a:ext cx="1324299" cy="12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9400" y="2244725"/>
            <a:ext cx="1295499" cy="12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025" y="894525"/>
            <a:ext cx="1324299" cy="13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Shape 7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7925" y="449601"/>
            <a:ext cx="1688649" cy="3889717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>
            <p:ph type="title"/>
          </p:nvPr>
        </p:nvSpPr>
        <p:spPr>
          <a:xfrm>
            <a:off x="457200" y="-988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Thanks to the Caffe crew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7077925" y="4416500"/>
            <a:ext cx="168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/>
              <a:t>...plus the cold-brew</a:t>
            </a:r>
          </a:p>
        </p:txBody>
      </p:sp>
      <p:sp>
        <p:nvSpPr>
          <p:cNvPr id="798" name="Shape 798"/>
          <p:cNvSpPr txBox="1"/>
          <p:nvPr>
            <p:ph idx="2" type="body"/>
          </p:nvPr>
        </p:nvSpPr>
        <p:spPr>
          <a:xfrm>
            <a:off x="1219537" y="4506250"/>
            <a:ext cx="4412999" cy="55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and our </a:t>
            </a:r>
            <a:r>
              <a:rPr lang="en" u="sng">
                <a:solidFill>
                  <a:schemeClr val="hlink"/>
                </a:solidFill>
                <a:hlinkClick r:id="rId10"/>
              </a:rPr>
              <a:t>open source contributors</a:t>
            </a:r>
            <a:r>
              <a:rPr lang="en"/>
              <a:t>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799" name="Shape 7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52950" y="2231450"/>
            <a:ext cx="1324300" cy="12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Shape 800"/>
          <p:cNvPicPr preferRelativeResize="0"/>
          <p:nvPr/>
        </p:nvPicPr>
        <p:blipFill rotWithShape="1">
          <a:blip r:embed="rId12">
            <a:alphaModFix/>
          </a:blip>
          <a:srcRect b="17170" l="0" r="0" t="0"/>
          <a:stretch/>
        </p:blipFill>
        <p:spPr>
          <a:xfrm>
            <a:off x="729325" y="2258050"/>
            <a:ext cx="1324300" cy="12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Acknowledgements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422425" y="2316887"/>
            <a:ext cx="69203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Thank you to the Berkeley Vision and Learning Center Sponsors.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7" name="Shape 807"/>
          <p:cNvSpPr txBox="1"/>
          <p:nvPr/>
        </p:nvSpPr>
        <p:spPr>
          <a:xfrm>
            <a:off x="1554500" y="2942375"/>
            <a:ext cx="3657600" cy="9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Thank you to NVIDIA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for GPU donation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collaboration on cuDNN.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808" name="Shape 808"/>
          <p:cNvSpPr txBox="1"/>
          <p:nvPr/>
        </p:nvSpPr>
        <p:spPr>
          <a:xfrm>
            <a:off x="6111500" y="3247175"/>
            <a:ext cx="3657600" cy="9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Thank you to our 75+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open source contributors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and vibrant community.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809" name="Shape 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75" y="3018575"/>
            <a:ext cx="844409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962" y="32996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12" y="3975888"/>
            <a:ext cx="986332" cy="986332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Shape 812"/>
          <p:cNvSpPr txBox="1"/>
          <p:nvPr/>
        </p:nvSpPr>
        <p:spPr>
          <a:xfrm>
            <a:off x="1554500" y="3982325"/>
            <a:ext cx="3657600" cy="9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Thank you to A9 and AWS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for a research grant for Caffe dev and reproducible research.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grpSp>
        <p:nvGrpSpPr>
          <p:cNvPr id="813" name="Shape 813"/>
          <p:cNvGrpSpPr/>
          <p:nvPr/>
        </p:nvGrpSpPr>
        <p:grpSpPr>
          <a:xfrm>
            <a:off x="534859" y="1156711"/>
            <a:ext cx="8450190" cy="892302"/>
            <a:chOff x="534859" y="1156711"/>
            <a:chExt cx="8450190" cy="892302"/>
          </a:xfrm>
        </p:grpSpPr>
        <p:grpSp>
          <p:nvGrpSpPr>
            <p:cNvPr id="814" name="Shape 814"/>
            <p:cNvGrpSpPr/>
            <p:nvPr/>
          </p:nvGrpSpPr>
          <p:grpSpPr>
            <a:xfrm>
              <a:off x="534859" y="1156711"/>
              <a:ext cx="7501845" cy="892302"/>
              <a:chOff x="534852" y="1156694"/>
              <a:chExt cx="8409197" cy="1000227"/>
            </a:xfrm>
          </p:grpSpPr>
          <p:pic>
            <p:nvPicPr>
              <p:cNvPr id="815" name="Shape 8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032674" y="1170588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6" name="Shape 8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952983" y="1170588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7" name="Shape 81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657137" y="1156694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8" name="Shape 81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79422" y="1156704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9" name="Shape 81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873312" y="1156704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0" name="Shape 82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112366" y="1233771"/>
                <a:ext cx="832218" cy="83221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21" name="Shape 821"/>
              <p:cNvGrpSpPr/>
              <p:nvPr/>
            </p:nvGrpSpPr>
            <p:grpSpPr>
              <a:xfrm>
                <a:off x="534852" y="1170588"/>
                <a:ext cx="8409197" cy="986332"/>
                <a:chOff x="534852" y="1170588"/>
                <a:chExt cx="8409197" cy="986332"/>
              </a:xfrm>
            </p:grpSpPr>
            <p:pic>
              <p:nvPicPr>
                <p:cNvPr id="822" name="Shape 822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534852" y="1170588"/>
                  <a:ext cx="986332" cy="9863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23" name="Shape 82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8099650" y="1228126"/>
                  <a:ext cx="844400" cy="8573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824" name="Shape 8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140650" y="1176025"/>
              <a:ext cx="844399" cy="8536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Deep Learning? 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99" y="1063367"/>
            <a:ext cx="5430599" cy="406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6348025" y="1516675"/>
            <a:ext cx="2595899" cy="2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Vast space of models!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Caffe models are loss-driven: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supervised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unsupervised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6436525" y="4606700"/>
            <a:ext cx="2483699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/>
              <a:t>slide credit Marc’aurelio Ranzato, CVPR ‘14 tutorial.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type="title"/>
          </p:nvPr>
        </p:nvSpPr>
        <p:spPr>
          <a:xfrm>
            <a:off x="457200" y="1969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References</a:t>
            </a:r>
          </a:p>
        </p:txBody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457200" y="978125"/>
            <a:ext cx="7817700" cy="408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[ DeCAF ] J. Donahue, Y. Jia, O. Vinyals, J. Hoffman, N. Zhang, E. Tzeng, and T. Darrell. Decaf: A deep convolutional activation feature for generic visual recognition. ICML,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R-CNN ] R. Girshick, J. Donahue, T. Darrell, and J. Malik. Rich feature hierarchies for accurate object detection and semantic segmentation. CVPR,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Zeiler-Fergus ] M. Zeiler and R. Fergus. Visualizing and understanding convolutional networks. ECCV,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LeNet ] Y. LeCun, L. Bottou, Y. Bengio, and P. Haffner. Gradient-based learning applied to document recognition. IEEE, 1998.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[ AlexNet ] A. Krizhevsky, I. Sutskever, and G. Hinton. Imagenet classification with deep convolutional neural networks. NIPS, 2012.</a:t>
            </a:r>
          </a:p>
          <a:p>
            <a:pPr rtl="0">
              <a:spcBef>
                <a:spcPts val="0"/>
              </a:spcBef>
              <a:buNone/>
            </a:pPr>
            <a:r>
              <a:rPr lang="en" sz="1200"/>
              <a:t>[ OverFeat ] P. Sermanet, D. Eigen, X. Zhang, M. Mathieu, R. Fergus, and Y. LeCun. Overfeat: Integrated recognition, localization and detection using convolutional networks. ICLR,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Image-Style ] </a:t>
            </a:r>
            <a:r>
              <a:rPr lang="en" sz="1200">
                <a:hlinkClick r:id="rId3"/>
              </a:rPr>
              <a:t>S. Karayev</a:t>
            </a:r>
            <a:r>
              <a:rPr lang="en" sz="1200"/>
              <a:t>, </a:t>
            </a:r>
            <a:r>
              <a:rPr lang="en" sz="1200">
                <a:hlinkClick r:id="rId4"/>
              </a:rPr>
              <a:t>M. Trentacoste</a:t>
            </a:r>
            <a:r>
              <a:rPr lang="en" sz="1200"/>
              <a:t>, </a:t>
            </a:r>
            <a:r>
              <a:rPr lang="en" sz="1200">
                <a:hlinkClick r:id="rId5"/>
              </a:rPr>
              <a:t>H. Han</a:t>
            </a:r>
            <a:r>
              <a:rPr lang="en" sz="1200"/>
              <a:t>, </a:t>
            </a:r>
            <a:r>
              <a:rPr lang="en" sz="1200">
                <a:hlinkClick r:id="rId6"/>
              </a:rPr>
              <a:t>A. Agarwala</a:t>
            </a:r>
            <a:r>
              <a:rPr lang="en" sz="1200"/>
              <a:t>, </a:t>
            </a:r>
            <a:r>
              <a:rPr lang="en" sz="1200">
                <a:hlinkClick r:id="rId7"/>
              </a:rPr>
              <a:t>T. Darrell</a:t>
            </a:r>
            <a:r>
              <a:rPr lang="en" sz="1200"/>
              <a:t>, </a:t>
            </a:r>
            <a:r>
              <a:rPr lang="en" sz="1200">
                <a:hlinkClick r:id="rId8"/>
              </a:rPr>
              <a:t>A. Hertzmann</a:t>
            </a:r>
            <a:r>
              <a:rPr lang="en" sz="1200"/>
              <a:t>, </a:t>
            </a:r>
            <a:r>
              <a:rPr lang="en" sz="1200">
                <a:hlinkClick r:id="rId9"/>
              </a:rPr>
              <a:t>H. Winnemoeller</a:t>
            </a:r>
            <a:r>
              <a:rPr lang="en" sz="1200"/>
              <a:t>. Recognizing Image Style. BMVC, 2014.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[ Karpathy14 ] A. Karpathy, G. Toderici, S. Shetty, T. Leung, R. Sukthankar, and L. Fei-Fei. Large-scale video classification with convolutional neural networks. CVPR,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Sutskever13 ] I. Sutskever. Training Recurrent Neural Networks.</a:t>
            </a:r>
            <a:br>
              <a:rPr lang="en" sz="1200"/>
            </a:br>
            <a:r>
              <a:rPr lang="en" sz="1200"/>
              <a:t>PhD thesis, University of Toronto, 2013.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Chopra05 ] S. Chopra, R. Hadsell, and Y. LeCun. Learning a similarity metric discriminatively, with application to face verification. CVPR, 2005.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